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72" r:id="rId3"/>
    <p:sldId id="260" r:id="rId4"/>
    <p:sldId id="277" r:id="rId5"/>
    <p:sldId id="278" r:id="rId6"/>
    <p:sldId id="280" r:id="rId7"/>
    <p:sldId id="282" r:id="rId8"/>
    <p:sldId id="292" r:id="rId9"/>
    <p:sldId id="291" r:id="rId10"/>
    <p:sldId id="295" r:id="rId11"/>
    <p:sldId id="285" r:id="rId12"/>
    <p:sldId id="288" r:id="rId13"/>
    <p:sldId id="294" r:id="rId14"/>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FF00"/>
    <a:srgbClr val="FFFF99"/>
    <a:srgbClr val="FF00FF"/>
    <a:srgbClr val="FF0066"/>
    <a:srgbClr val="FF3300"/>
    <a:srgbClr val="003300"/>
    <a:srgbClr val="FF0000"/>
    <a:srgbClr val="33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43" d="100"/>
          <a:sy n="43" d="100"/>
        </p:scale>
        <p:origin x="-124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2B7D4D-D862-4290-B5CC-B89C1281975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4BF06B-42D7-4A16-8B94-684A27D7926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9C8107-A0C0-4770-8196-C3E275DCC31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DEC68E-8451-4CBF-8832-E253862CA63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85792E-2BE3-40A6-8505-371ECB55A45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D78D0B-E30B-459E-AE1E-905C5DD81B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7E2F2B8-FDD0-4FA9-B45A-EA255FC7BF5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9FD2EA-0401-4117-AF65-4C380B95E25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21047E4-2712-466B-95F8-E2D03525EA3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88F748-4A3B-4D4A-88C7-42960D5EF72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5FCBC8-32BE-4500-9D12-42A85DED65D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2826D39-7060-4427-BB54-D7ADBA9A157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990600" y="0"/>
            <a:ext cx="7924800" cy="1128713"/>
          </a:xfrm>
          <a:prstGeom prst="rect">
            <a:avLst/>
          </a:prstGeom>
          <a:noFill/>
          <a:ln w="9525">
            <a:noFill/>
            <a:miter lim="800000"/>
            <a:headEnd/>
            <a:tailEnd/>
          </a:ln>
          <a:effectLst/>
        </p:spPr>
        <p:txBody>
          <a:bodyPr anchorCtr="1">
            <a:spAutoFit/>
          </a:bodyPr>
          <a:lstStyle/>
          <a:p>
            <a:pPr eaLnBrk="0" hangingPunct="0">
              <a:spcBef>
                <a:spcPct val="50000"/>
              </a:spcBef>
              <a:defRPr/>
            </a:pPr>
            <a:r>
              <a:rPr lang="en-US" sz="3200" dirty="0">
                <a:solidFill>
                  <a:schemeClr val="tx2"/>
                </a:solidFill>
                <a:effectLst>
                  <a:outerShdw blurRad="38100" dist="38100" dir="2700000" algn="tl">
                    <a:srgbClr val="000000"/>
                  </a:outerShdw>
                </a:effectLst>
                <a:latin typeface="Arial"/>
              </a:rPr>
              <a:t/>
            </a:r>
            <a:br>
              <a:rPr lang="en-US" sz="3200" dirty="0">
                <a:solidFill>
                  <a:schemeClr val="tx2"/>
                </a:solidFill>
                <a:effectLst>
                  <a:outerShdw blurRad="38100" dist="38100" dir="2700000" algn="tl">
                    <a:srgbClr val="000000"/>
                  </a:outerShdw>
                </a:effectLst>
                <a:latin typeface="Arial"/>
              </a:rPr>
            </a:br>
            <a:r>
              <a:rPr lang="en-US" sz="3200" dirty="0">
                <a:solidFill>
                  <a:schemeClr val="tx2"/>
                </a:solidFill>
                <a:effectLst>
                  <a:outerShdw blurRad="38100" dist="38100" dir="2700000" algn="tl">
                    <a:srgbClr val="000000"/>
                  </a:outerShdw>
                </a:effectLst>
                <a:latin typeface="Arial"/>
              </a:rPr>
              <a:t>             </a:t>
            </a:r>
            <a:r>
              <a:rPr lang="en-US" sz="3600" u="sng" dirty="0" err="1">
                <a:solidFill>
                  <a:srgbClr val="FFFF00"/>
                </a:solidFill>
                <a:effectLst>
                  <a:outerShdw blurRad="38100" dist="38100" dir="2700000" algn="tl">
                    <a:srgbClr val="000000"/>
                  </a:outerShdw>
                </a:effectLst>
                <a:latin typeface="Arial"/>
              </a:rPr>
              <a:t>Tập</a:t>
            </a:r>
            <a:r>
              <a:rPr lang="en-US" sz="3600" u="sng" dirty="0">
                <a:solidFill>
                  <a:srgbClr val="FFFF00"/>
                </a:solidFill>
                <a:effectLst>
                  <a:outerShdw blurRad="38100" dist="38100" dir="2700000" algn="tl">
                    <a:srgbClr val="000000"/>
                  </a:outerShdw>
                </a:effectLst>
                <a:latin typeface="Arial"/>
              </a:rPr>
              <a:t> </a:t>
            </a:r>
            <a:r>
              <a:rPr lang="en-US" sz="3600" u="sng" dirty="0" err="1">
                <a:solidFill>
                  <a:srgbClr val="FFFF00"/>
                </a:solidFill>
                <a:effectLst>
                  <a:outerShdw blurRad="38100" dist="38100" dir="2700000" algn="tl">
                    <a:srgbClr val="000000"/>
                  </a:outerShdw>
                </a:effectLst>
                <a:latin typeface="Arial"/>
              </a:rPr>
              <a:t>làm</a:t>
            </a:r>
            <a:r>
              <a:rPr lang="en-US" sz="3600" u="sng" dirty="0">
                <a:solidFill>
                  <a:srgbClr val="FFFF00"/>
                </a:solidFill>
                <a:effectLst>
                  <a:outerShdw blurRad="38100" dist="38100" dir="2700000" algn="tl">
                    <a:srgbClr val="000000"/>
                  </a:outerShdw>
                </a:effectLst>
                <a:latin typeface="Arial"/>
              </a:rPr>
              <a:t> </a:t>
            </a:r>
            <a:r>
              <a:rPr lang="en-US" sz="3600" u="sng" dirty="0" err="1">
                <a:solidFill>
                  <a:srgbClr val="FFFF00"/>
                </a:solidFill>
                <a:effectLst>
                  <a:outerShdw blurRad="38100" dist="38100" dir="2700000" algn="tl">
                    <a:srgbClr val="000000"/>
                  </a:outerShdw>
                </a:effectLst>
                <a:latin typeface="Arial"/>
              </a:rPr>
              <a:t>văn</a:t>
            </a:r>
            <a:r>
              <a:rPr lang="en-US" sz="3600" u="sng" dirty="0">
                <a:solidFill>
                  <a:srgbClr val="FFFF00"/>
                </a:solidFill>
                <a:effectLst>
                  <a:outerShdw blurRad="38100" dist="38100" dir="2700000" algn="tl">
                    <a:srgbClr val="000000"/>
                  </a:outerShdw>
                </a:effectLst>
                <a:latin typeface="Arial"/>
              </a:rPr>
              <a:t>:</a:t>
            </a:r>
            <a:endParaRPr lang="en-US" sz="3200" u="sng" dirty="0">
              <a:solidFill>
                <a:srgbClr val="FFFF00"/>
              </a:solidFill>
              <a:effectLst>
                <a:outerShdw blurRad="38100" dist="38100" dir="2700000" algn="tl">
                  <a:srgbClr val="000000"/>
                </a:outerShdw>
              </a:effectLst>
              <a:latin typeface="Arial"/>
            </a:endParaRPr>
          </a:p>
        </p:txBody>
      </p:sp>
      <p:sp>
        <p:nvSpPr>
          <p:cNvPr id="5128" name="Text Box 8"/>
          <p:cNvSpPr txBox="1">
            <a:spLocks noChangeArrowheads="1"/>
          </p:cNvSpPr>
          <p:nvPr/>
        </p:nvSpPr>
        <p:spPr bwMode="auto">
          <a:xfrm>
            <a:off x="152400" y="2209800"/>
            <a:ext cx="8763000" cy="519113"/>
          </a:xfrm>
          <a:prstGeom prst="rect">
            <a:avLst/>
          </a:prstGeom>
          <a:noFill/>
          <a:ln w="9525">
            <a:noFill/>
            <a:miter lim="800000"/>
            <a:headEnd/>
            <a:tailEnd/>
          </a:ln>
        </p:spPr>
        <p:txBody>
          <a:bodyPr>
            <a:spAutoFit/>
          </a:bodyPr>
          <a:lstStyle/>
          <a:p>
            <a:pPr>
              <a:spcBef>
                <a:spcPct val="50000"/>
              </a:spcBef>
            </a:pPr>
            <a:r>
              <a:rPr lang="en-US" i="1">
                <a:solidFill>
                  <a:srgbClr val="FFFF00"/>
                </a:solidFill>
              </a:rPr>
              <a:t>1. Có thể dùng các câu sau để kết bài không? Vì sao?</a:t>
            </a:r>
          </a:p>
        </p:txBody>
      </p:sp>
      <p:sp>
        <p:nvSpPr>
          <p:cNvPr id="5129" name="Text Box 9"/>
          <p:cNvSpPr txBox="1">
            <a:spLocks noChangeArrowheads="1"/>
          </p:cNvSpPr>
          <p:nvPr/>
        </p:nvSpPr>
        <p:spPr bwMode="auto">
          <a:xfrm>
            <a:off x="304800" y="2819400"/>
            <a:ext cx="8686800" cy="1800225"/>
          </a:xfrm>
          <a:prstGeom prst="rect">
            <a:avLst/>
          </a:prstGeom>
          <a:noFill/>
          <a:ln w="9525">
            <a:noFill/>
            <a:miter lim="800000"/>
            <a:headEnd/>
            <a:tailEnd/>
          </a:ln>
        </p:spPr>
        <p:txBody>
          <a:bodyPr>
            <a:spAutoFit/>
          </a:bodyPr>
          <a:lstStyle/>
          <a:p>
            <a:pPr>
              <a:spcBef>
                <a:spcPct val="50000"/>
              </a:spcBef>
            </a:pPr>
            <a:r>
              <a:rPr lang="en-US"/>
              <a:t>a, Rồi đây, đến ngày xa mái trường thân yêu, em sẽ mang theo nhiều kỉ niệm của thời thơ ấu bên gốc bàng thân thuộc của em. (Đề bài: Tả cây bàng ở sân trường em.)</a:t>
            </a:r>
          </a:p>
        </p:txBody>
      </p:sp>
      <p:sp>
        <p:nvSpPr>
          <p:cNvPr id="5130" name="Text Box 10"/>
          <p:cNvSpPr txBox="1">
            <a:spLocks noChangeArrowheads="1"/>
          </p:cNvSpPr>
          <p:nvPr/>
        </p:nvSpPr>
        <p:spPr bwMode="auto">
          <a:xfrm>
            <a:off x="533400" y="4800600"/>
            <a:ext cx="7696200" cy="1800225"/>
          </a:xfrm>
          <a:prstGeom prst="rect">
            <a:avLst/>
          </a:prstGeom>
          <a:noFill/>
          <a:ln w="9525">
            <a:noFill/>
            <a:miter lim="800000"/>
            <a:headEnd/>
            <a:tailEnd/>
          </a:ln>
        </p:spPr>
        <p:txBody>
          <a:bodyPr>
            <a:spAutoFit/>
          </a:bodyPr>
          <a:lstStyle/>
          <a:p>
            <a:pPr>
              <a:spcBef>
                <a:spcPct val="50000"/>
              </a:spcBef>
            </a:pPr>
            <a:r>
              <a:rPr lang="en-US"/>
              <a:t>b, Em rất thích cây phượng, vì phượng chẳng những cho chúng em bóng mát để vui chơi mà còn làm tăng thêm vẻ đẹp của  trường em.(Đề bài: Tả cây phượng ở sân trường em.)</a:t>
            </a:r>
          </a:p>
        </p:txBody>
      </p:sp>
      <p:sp>
        <p:nvSpPr>
          <p:cNvPr id="5134" name="Text Box 14"/>
          <p:cNvSpPr txBox="1">
            <a:spLocks noChangeArrowheads="1"/>
          </p:cNvSpPr>
          <p:nvPr/>
        </p:nvSpPr>
        <p:spPr bwMode="auto">
          <a:xfrm>
            <a:off x="1143000" y="990600"/>
            <a:ext cx="7620000" cy="1066800"/>
          </a:xfrm>
          <a:prstGeom prst="rect">
            <a:avLst/>
          </a:prstGeom>
          <a:noFill/>
          <a:ln w="9525">
            <a:noFill/>
            <a:miter lim="800000"/>
            <a:headEnd/>
            <a:tailEnd/>
          </a:ln>
        </p:spPr>
        <p:txBody>
          <a:bodyPr>
            <a:spAutoFit/>
          </a:bodyPr>
          <a:lstStyle/>
          <a:p>
            <a:pPr algn="ctr">
              <a:spcBef>
                <a:spcPct val="50000"/>
              </a:spcBef>
            </a:pPr>
            <a:r>
              <a:rPr lang="en-US" sz="3200">
                <a:solidFill>
                  <a:srgbClr val="0000FF"/>
                </a:solidFill>
              </a:rPr>
              <a:t>Luyện tập xây dựng kết bài trong bài văn      miêu tả cây cối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134">
                                            <p:txEl>
                                              <p:pRg st="0" end="0"/>
                                            </p:txEl>
                                          </p:spTgt>
                                        </p:tgtEl>
                                        <p:attrNameLst>
                                          <p:attrName>style.visibility</p:attrName>
                                        </p:attrNameLst>
                                      </p:cBhvr>
                                      <p:to>
                                        <p:strVal val="visible"/>
                                      </p:to>
                                    </p:set>
                                    <p:anim calcmode="lin" valueType="num">
                                      <p:cBhvr>
                                        <p:cTn id="7" dur="500" fill="hold"/>
                                        <p:tgtEl>
                                          <p:spTgt spid="513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3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134">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5134">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5128">
                                            <p:txEl>
                                              <p:pRg st="0" end="0"/>
                                            </p:txEl>
                                          </p:spTgt>
                                        </p:tgtEl>
                                        <p:attrNameLst>
                                          <p:attrName>style.visibility</p:attrName>
                                        </p:attrNameLst>
                                      </p:cBhvr>
                                      <p:to>
                                        <p:strVal val="visible"/>
                                      </p:to>
                                    </p:set>
                                    <p:animEffect transition="in" filter="fade">
                                      <p:cBhvr>
                                        <p:cTn id="15" dur="2000"/>
                                        <p:tgtEl>
                                          <p:spTgt spid="5128">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5129"/>
                                        </p:tgtEl>
                                        <p:attrNameLst>
                                          <p:attrName>style.visibility</p:attrName>
                                        </p:attrNameLst>
                                      </p:cBhvr>
                                      <p:to>
                                        <p:strVal val="visible"/>
                                      </p:to>
                                    </p:set>
                                    <p:animEffect transition="in" filter="wheel(4)">
                                      <p:cBhvr>
                                        <p:cTn id="20" dur="2000"/>
                                        <p:tgtEl>
                                          <p:spTgt spid="5129"/>
                                        </p:tgtEl>
                                      </p:cBhvr>
                                    </p:animEffect>
                                  </p:childTnLst>
                                </p:cTn>
                              </p:par>
                              <p:par>
                                <p:cTn id="21" presetID="21" presetClass="entr" presetSubtype="4" fill="hold" grpId="0" nodeType="withEffect">
                                  <p:stCondLst>
                                    <p:cond delay="0"/>
                                  </p:stCondLst>
                                  <p:childTnLst>
                                    <p:set>
                                      <p:cBhvr>
                                        <p:cTn id="22" dur="1" fill="hold">
                                          <p:stCondLst>
                                            <p:cond delay="0"/>
                                          </p:stCondLst>
                                        </p:cTn>
                                        <p:tgtEl>
                                          <p:spTgt spid="5130"/>
                                        </p:tgtEl>
                                        <p:attrNameLst>
                                          <p:attrName>style.visibility</p:attrName>
                                        </p:attrNameLst>
                                      </p:cBhvr>
                                      <p:to>
                                        <p:strVal val="visible"/>
                                      </p:to>
                                    </p:set>
                                    <p:animEffect transition="in" filter="wheel(4)">
                                      <p:cBhvr>
                                        <p:cTn id="23" dur="20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P spid="5130" grpId="0"/>
      <p:bldP spid="5134"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smtClean="0"/>
          </a:p>
        </p:txBody>
      </p:sp>
      <p:sp>
        <p:nvSpPr>
          <p:cNvPr id="11267" name="Rectangle 3"/>
          <p:cNvSpPr>
            <a:spLocks noGrp="1" noChangeArrowheads="1"/>
          </p:cNvSpPr>
          <p:nvPr>
            <p:ph type="body" idx="1"/>
          </p:nvPr>
        </p:nvSpPr>
        <p:spPr/>
        <p:txBody>
          <a:bodyPr/>
          <a:lstStyle/>
          <a:p>
            <a:pPr eaLnBrk="1" hangingPunct="1"/>
            <a:endParaRPr lang="en-US" smtClean="0"/>
          </a:p>
        </p:txBody>
      </p:sp>
      <p:pic>
        <p:nvPicPr>
          <p:cNvPr id="47108" name="Picture 4"/>
          <p:cNvPicPr>
            <a:picLocks noChangeAspect="1" noChangeArrowheads="1"/>
          </p:cNvPicPr>
          <p:nvPr/>
        </p:nvPicPr>
        <p:blipFill>
          <a:blip r:embed="rId2"/>
          <a:srcRect/>
          <a:stretch>
            <a:fillRect/>
          </a:stretch>
        </p:blipFill>
        <p:spPr bwMode="auto">
          <a:xfrm>
            <a:off x="457200" y="304800"/>
            <a:ext cx="8229600" cy="579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box(in)">
                                      <p:cBhvr>
                                        <p:cTn id="7"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z="4000" dirty="0" smtClean="0">
                <a:effectLst>
                  <a:outerShdw blurRad="38100" dist="38100" dir="2700000" algn="tl">
                    <a:srgbClr val="000000"/>
                  </a:outerShdw>
                </a:effectLst>
              </a:rPr>
              <a:t/>
            </a:r>
            <a:br>
              <a:rPr lang="en-US" sz="4000" dirty="0" smtClean="0">
                <a:effectLst>
                  <a:outerShdw blurRad="38100" dist="38100" dir="2700000" algn="tl">
                    <a:srgbClr val="000000"/>
                  </a:outerShdw>
                </a:effectLst>
              </a:rPr>
            </a:br>
            <a:r>
              <a:rPr lang="en-US" sz="4000" dirty="0" smtClean="0">
                <a:effectLst>
                  <a:outerShdw blurRad="38100" dist="38100" dir="2700000" algn="tl">
                    <a:srgbClr val="000000"/>
                  </a:outerShdw>
                </a:effectLst>
              </a:rPr>
              <a:t>     </a:t>
            </a:r>
            <a:r>
              <a:rPr lang="en-US" sz="3600" u="sng" dirty="0" err="1" smtClean="0">
                <a:solidFill>
                  <a:srgbClr val="FFFF00"/>
                </a:solidFill>
                <a:effectLst>
                  <a:outerShdw blurRad="38100" dist="38100" dir="2700000" algn="tl">
                    <a:srgbClr val="000000"/>
                  </a:outerShdw>
                </a:effectLst>
              </a:rPr>
              <a:t>Tập</a:t>
            </a:r>
            <a:r>
              <a:rPr lang="en-US" sz="3600" u="sng" dirty="0" smtClean="0">
                <a:solidFill>
                  <a:srgbClr val="FFFF00"/>
                </a:solidFill>
                <a:effectLst>
                  <a:outerShdw blurRad="38100" dist="38100" dir="2700000" algn="tl">
                    <a:srgbClr val="000000"/>
                  </a:outerShdw>
                </a:effectLst>
              </a:rPr>
              <a:t> </a:t>
            </a:r>
            <a:r>
              <a:rPr lang="en-US" sz="3600" u="sng" dirty="0" err="1" smtClean="0">
                <a:solidFill>
                  <a:srgbClr val="FFFF00"/>
                </a:solidFill>
                <a:effectLst>
                  <a:outerShdw blurRad="38100" dist="38100" dir="2700000" algn="tl">
                    <a:srgbClr val="000000"/>
                  </a:outerShdw>
                </a:effectLst>
              </a:rPr>
              <a:t>làm</a:t>
            </a:r>
            <a:r>
              <a:rPr lang="en-US" sz="3600" u="sng" dirty="0" smtClean="0">
                <a:solidFill>
                  <a:srgbClr val="FFFF00"/>
                </a:solidFill>
                <a:effectLst>
                  <a:outerShdw blurRad="38100" dist="38100" dir="2700000" algn="tl">
                    <a:srgbClr val="000000"/>
                  </a:outerShdw>
                </a:effectLst>
              </a:rPr>
              <a:t> </a:t>
            </a:r>
            <a:r>
              <a:rPr lang="en-US" sz="3600" u="sng" dirty="0" err="1" smtClean="0">
                <a:solidFill>
                  <a:srgbClr val="FFFF00"/>
                </a:solidFill>
                <a:effectLst>
                  <a:outerShdw blurRad="38100" dist="38100" dir="2700000" algn="tl">
                    <a:srgbClr val="000000"/>
                  </a:outerShdw>
                </a:effectLst>
              </a:rPr>
              <a:t>văn</a:t>
            </a:r>
            <a:r>
              <a:rPr lang="en-US" sz="3600" u="sng" dirty="0" smtClean="0">
                <a:solidFill>
                  <a:srgbClr val="FFFF00"/>
                </a:solidFill>
                <a:effectLst>
                  <a:outerShdw blurRad="38100" dist="38100" dir="2700000" algn="tl">
                    <a:srgbClr val="000000"/>
                  </a:outerShdw>
                </a:effectLst>
              </a:rPr>
              <a:t>:</a:t>
            </a:r>
          </a:p>
        </p:txBody>
      </p:sp>
      <p:sp>
        <p:nvSpPr>
          <p:cNvPr id="12291" name="Text Box 3"/>
          <p:cNvSpPr txBox="1">
            <a:spLocks noChangeArrowheads="1"/>
          </p:cNvSpPr>
          <p:nvPr/>
        </p:nvSpPr>
        <p:spPr bwMode="auto">
          <a:xfrm>
            <a:off x="1371600" y="1752600"/>
            <a:ext cx="6705600" cy="366713"/>
          </a:xfrm>
          <a:prstGeom prst="rect">
            <a:avLst/>
          </a:prstGeom>
          <a:noFill/>
          <a:ln w="9525">
            <a:noFill/>
            <a:miter lim="800000"/>
            <a:headEnd/>
            <a:tailEnd/>
          </a:ln>
        </p:spPr>
        <p:txBody>
          <a:bodyPr>
            <a:spAutoFit/>
          </a:bodyPr>
          <a:lstStyle/>
          <a:p>
            <a:pPr>
              <a:spcBef>
                <a:spcPct val="50000"/>
              </a:spcBef>
            </a:pPr>
            <a:endParaRPr lang="en-US" sz="1800"/>
          </a:p>
        </p:txBody>
      </p:sp>
      <p:sp>
        <p:nvSpPr>
          <p:cNvPr id="12292" name="Text Box 4"/>
          <p:cNvSpPr txBox="1">
            <a:spLocks noChangeArrowheads="1"/>
          </p:cNvSpPr>
          <p:nvPr/>
        </p:nvSpPr>
        <p:spPr bwMode="auto">
          <a:xfrm>
            <a:off x="457200" y="1447800"/>
            <a:ext cx="8305800" cy="1479550"/>
          </a:xfrm>
          <a:prstGeom prst="rect">
            <a:avLst/>
          </a:prstGeom>
          <a:noFill/>
          <a:ln w="9525">
            <a:noFill/>
            <a:miter lim="800000"/>
            <a:headEnd/>
            <a:tailEnd/>
          </a:ln>
        </p:spPr>
        <p:txBody>
          <a:bodyPr>
            <a:spAutoFit/>
          </a:bodyPr>
          <a:lstStyle/>
          <a:p>
            <a:pPr algn="ctr">
              <a:spcBef>
                <a:spcPct val="50000"/>
              </a:spcBef>
            </a:pPr>
            <a:r>
              <a:rPr lang="en-US" sz="3200">
                <a:solidFill>
                  <a:srgbClr val="0000FF"/>
                </a:solidFill>
              </a:rPr>
              <a:t>Luyện tập xây dựng kết bài trong bài văn      miêu tả cây cối</a:t>
            </a:r>
          </a:p>
          <a:p>
            <a:pPr>
              <a:spcBef>
                <a:spcPct val="50000"/>
              </a:spcBef>
            </a:pPr>
            <a:endParaRPr lang="en-US" sz="1800"/>
          </a:p>
        </p:txBody>
      </p:sp>
      <p:sp>
        <p:nvSpPr>
          <p:cNvPr id="12293" name="Text Box 6"/>
          <p:cNvSpPr txBox="1">
            <a:spLocks noChangeArrowheads="1"/>
          </p:cNvSpPr>
          <p:nvPr/>
        </p:nvSpPr>
        <p:spPr bwMode="auto">
          <a:xfrm>
            <a:off x="1066800" y="4953000"/>
            <a:ext cx="2743200" cy="519113"/>
          </a:xfrm>
          <a:prstGeom prst="rect">
            <a:avLst/>
          </a:prstGeom>
          <a:noFill/>
          <a:ln w="9525">
            <a:noFill/>
            <a:miter lim="800000"/>
            <a:headEnd/>
            <a:tailEnd/>
          </a:ln>
        </p:spPr>
        <p:txBody>
          <a:bodyPr>
            <a:spAutoFit/>
          </a:bodyPr>
          <a:lstStyle/>
          <a:p>
            <a:pPr>
              <a:spcBef>
                <a:spcPct val="50000"/>
              </a:spcBef>
            </a:pPr>
            <a:endParaRPr lang="en-US"/>
          </a:p>
        </p:txBody>
      </p:sp>
      <p:sp>
        <p:nvSpPr>
          <p:cNvPr id="12294" name="Text Box 7"/>
          <p:cNvSpPr txBox="1">
            <a:spLocks noChangeArrowheads="1"/>
          </p:cNvSpPr>
          <p:nvPr/>
        </p:nvSpPr>
        <p:spPr bwMode="auto">
          <a:xfrm>
            <a:off x="6248400" y="3954463"/>
            <a:ext cx="609600" cy="519112"/>
          </a:xfrm>
          <a:prstGeom prst="rect">
            <a:avLst/>
          </a:prstGeom>
          <a:noFill/>
          <a:ln w="9525">
            <a:noFill/>
            <a:miter lim="800000"/>
            <a:headEnd/>
            <a:tailEnd/>
          </a:ln>
        </p:spPr>
        <p:txBody>
          <a:bodyPr>
            <a:spAutoFit/>
          </a:bodyPr>
          <a:lstStyle/>
          <a:p>
            <a:pPr>
              <a:spcBef>
                <a:spcPct val="50000"/>
              </a:spcBef>
            </a:pPr>
            <a:endParaRPr lang="en-US"/>
          </a:p>
        </p:txBody>
      </p:sp>
      <p:sp>
        <p:nvSpPr>
          <p:cNvPr id="12295" name="Text Box 8"/>
          <p:cNvSpPr txBox="1">
            <a:spLocks noChangeArrowheads="1"/>
          </p:cNvSpPr>
          <p:nvPr/>
        </p:nvSpPr>
        <p:spPr bwMode="auto">
          <a:xfrm>
            <a:off x="6156325" y="5856288"/>
            <a:ext cx="184150" cy="519112"/>
          </a:xfrm>
          <a:prstGeom prst="rect">
            <a:avLst/>
          </a:prstGeom>
          <a:noFill/>
          <a:ln w="9525">
            <a:noFill/>
            <a:miter lim="800000"/>
            <a:headEnd/>
            <a:tailEnd/>
          </a:ln>
        </p:spPr>
        <p:txBody>
          <a:bodyPr wrap="none">
            <a:spAutoFit/>
          </a:bodyPr>
          <a:lstStyle/>
          <a:p>
            <a:endParaRPr lang="en-US"/>
          </a:p>
        </p:txBody>
      </p:sp>
      <p:sp>
        <p:nvSpPr>
          <p:cNvPr id="12296" name="Text Box 10"/>
          <p:cNvSpPr txBox="1">
            <a:spLocks noChangeArrowheads="1"/>
          </p:cNvSpPr>
          <p:nvPr/>
        </p:nvSpPr>
        <p:spPr bwMode="auto">
          <a:xfrm>
            <a:off x="5867400" y="5097463"/>
            <a:ext cx="2286000" cy="519112"/>
          </a:xfrm>
          <a:prstGeom prst="rect">
            <a:avLst/>
          </a:prstGeom>
          <a:noFill/>
          <a:ln w="9525">
            <a:noFill/>
            <a:miter lim="800000"/>
            <a:headEnd/>
            <a:tailEnd/>
          </a:ln>
        </p:spPr>
        <p:txBody>
          <a:bodyPr>
            <a:spAutoFit/>
          </a:bodyPr>
          <a:lstStyle/>
          <a:p>
            <a:pPr>
              <a:spcBef>
                <a:spcPct val="50000"/>
              </a:spcBef>
            </a:pPr>
            <a:endParaRPr lang="en-US"/>
          </a:p>
        </p:txBody>
      </p:sp>
      <p:sp>
        <p:nvSpPr>
          <p:cNvPr id="12297" name="Text Box 12"/>
          <p:cNvSpPr txBox="1">
            <a:spLocks noChangeArrowheads="1"/>
          </p:cNvSpPr>
          <p:nvPr/>
        </p:nvSpPr>
        <p:spPr bwMode="auto">
          <a:xfrm>
            <a:off x="6934200" y="4495800"/>
            <a:ext cx="1600200" cy="519113"/>
          </a:xfrm>
          <a:prstGeom prst="rect">
            <a:avLst/>
          </a:prstGeom>
          <a:noFill/>
          <a:ln w="9525">
            <a:noFill/>
            <a:miter lim="800000"/>
            <a:headEnd/>
            <a:tailEnd/>
          </a:ln>
        </p:spPr>
        <p:txBody>
          <a:bodyPr>
            <a:spAutoFit/>
          </a:bodyPr>
          <a:lstStyle/>
          <a:p>
            <a:pPr>
              <a:spcBef>
                <a:spcPct val="50000"/>
              </a:spcBef>
            </a:pPr>
            <a:endParaRPr lang="en-US"/>
          </a:p>
        </p:txBody>
      </p:sp>
      <p:sp>
        <p:nvSpPr>
          <p:cNvPr id="12298" name="Text Box 14"/>
          <p:cNvSpPr txBox="1">
            <a:spLocks noChangeArrowheads="1"/>
          </p:cNvSpPr>
          <p:nvPr/>
        </p:nvSpPr>
        <p:spPr bwMode="auto">
          <a:xfrm>
            <a:off x="5486400" y="4724400"/>
            <a:ext cx="2133600" cy="519113"/>
          </a:xfrm>
          <a:prstGeom prst="rect">
            <a:avLst/>
          </a:prstGeom>
          <a:noFill/>
          <a:ln w="9525">
            <a:noFill/>
            <a:miter lim="800000"/>
            <a:headEnd/>
            <a:tailEnd/>
          </a:ln>
        </p:spPr>
        <p:txBody>
          <a:bodyPr>
            <a:spAutoFit/>
          </a:bodyPr>
          <a:lstStyle/>
          <a:p>
            <a:pPr>
              <a:spcBef>
                <a:spcPct val="50000"/>
              </a:spcBef>
            </a:pPr>
            <a:endParaRPr lang="en-US"/>
          </a:p>
        </p:txBody>
      </p:sp>
      <p:sp>
        <p:nvSpPr>
          <p:cNvPr id="35856" name="Text Box 16"/>
          <p:cNvSpPr txBox="1">
            <a:spLocks noChangeArrowheads="1"/>
          </p:cNvSpPr>
          <p:nvPr/>
        </p:nvSpPr>
        <p:spPr bwMode="auto">
          <a:xfrm>
            <a:off x="304800" y="2895600"/>
            <a:ext cx="8534400" cy="2654300"/>
          </a:xfrm>
          <a:prstGeom prst="rect">
            <a:avLst/>
          </a:prstGeom>
          <a:noFill/>
          <a:ln w="9525">
            <a:noFill/>
            <a:miter lim="800000"/>
            <a:headEnd/>
            <a:tailEnd/>
          </a:ln>
        </p:spPr>
        <p:txBody>
          <a:bodyPr>
            <a:spAutoFit/>
          </a:bodyPr>
          <a:lstStyle/>
          <a:p>
            <a:pPr>
              <a:spcBef>
                <a:spcPct val="50000"/>
              </a:spcBef>
            </a:pPr>
            <a:r>
              <a:rPr lang="en-US"/>
              <a:t>Gốc đa già là nơi người làng em đưa tiễn nhau đi xa  bịn rịn, quyến luyến,…nơi mọi người ngồi nghỉ sau những buổi làm việc vất vả, nơi tụi trẻ chúng em chơi khăng, đánh đáo, nơi con trâu lim dim nhai cỏ,…Hình ảnh cây đa luôn ở trong tâm trí mỗi người dân quê em.</a:t>
            </a:r>
          </a:p>
        </p:txBody>
      </p:sp>
      <p:sp>
        <p:nvSpPr>
          <p:cNvPr id="35858" name="Text Box 18"/>
          <p:cNvSpPr txBox="1">
            <a:spLocks noChangeArrowheads="1"/>
          </p:cNvSpPr>
          <p:nvPr/>
        </p:nvSpPr>
        <p:spPr bwMode="auto">
          <a:xfrm>
            <a:off x="228600" y="2362200"/>
            <a:ext cx="8763000" cy="519113"/>
          </a:xfrm>
          <a:prstGeom prst="rect">
            <a:avLst/>
          </a:prstGeom>
          <a:noFill/>
          <a:ln w="9525">
            <a:noFill/>
            <a:miter lim="800000"/>
            <a:headEnd/>
            <a:tailEnd/>
          </a:ln>
        </p:spPr>
        <p:txBody>
          <a:bodyPr>
            <a:spAutoFit/>
          </a:bodyPr>
          <a:lstStyle/>
          <a:p>
            <a:pPr>
              <a:spcBef>
                <a:spcPct val="50000"/>
              </a:spcBef>
            </a:pPr>
            <a:r>
              <a:rPr lang="en-US">
                <a:solidFill>
                  <a:srgbClr val="FF00FF"/>
                </a:solidFill>
              </a:rPr>
              <a:t>Những đoạn văn mẫu kết bài theo kiểu mở rộng.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nodeType="clickEffect">
                                  <p:stCondLst>
                                    <p:cond delay="0"/>
                                  </p:stCondLst>
                                  <p:childTnLst>
                                    <p:set>
                                      <p:cBhvr>
                                        <p:cTn id="6" dur="1" fill="hold">
                                          <p:stCondLst>
                                            <p:cond delay="0"/>
                                          </p:stCondLst>
                                        </p:cTn>
                                        <p:tgtEl>
                                          <p:spTgt spid="35858">
                                            <p:txEl>
                                              <p:pRg st="0" end="0"/>
                                            </p:txEl>
                                          </p:spTgt>
                                        </p:tgtEl>
                                        <p:attrNameLst>
                                          <p:attrName>style.visibility</p:attrName>
                                        </p:attrNameLst>
                                      </p:cBhvr>
                                      <p:to>
                                        <p:strVal val="visible"/>
                                      </p:to>
                                    </p:set>
                                    <p:animEffect transition="in" filter="fade">
                                      <p:cBhvr>
                                        <p:cTn id="7" dur="100"/>
                                        <p:tgtEl>
                                          <p:spTgt spid="35858">
                                            <p:txEl>
                                              <p:pRg st="0" end="0"/>
                                            </p:txEl>
                                          </p:spTgt>
                                        </p:tgtEl>
                                      </p:cBhvr>
                                    </p:animEffect>
                                    <p:anim calcmode="lin" valueType="num">
                                      <p:cBhvr>
                                        <p:cTn id="8" dur="400" fill="hold"/>
                                        <p:tgtEl>
                                          <p:spTgt spid="3585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5858">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5858">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5858">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37" presetClass="entr" presetSubtype="0" fill="hold" grpId="0" nodeType="clickEffect">
                                  <p:stCondLst>
                                    <p:cond delay="0"/>
                                  </p:stCondLst>
                                  <p:childTnLst>
                                    <p:set>
                                      <p:cBhvr>
                                        <p:cTn id="15" dur="1" fill="hold">
                                          <p:stCondLst>
                                            <p:cond delay="0"/>
                                          </p:stCondLst>
                                        </p:cTn>
                                        <p:tgtEl>
                                          <p:spTgt spid="35856"/>
                                        </p:tgtEl>
                                        <p:attrNameLst>
                                          <p:attrName>style.visibility</p:attrName>
                                        </p:attrNameLst>
                                      </p:cBhvr>
                                      <p:to>
                                        <p:strVal val="visible"/>
                                      </p:to>
                                    </p:set>
                                    <p:animEffect transition="in" filter="fade">
                                      <p:cBhvr>
                                        <p:cTn id="16" dur="1000"/>
                                        <p:tgtEl>
                                          <p:spTgt spid="35856"/>
                                        </p:tgtEl>
                                      </p:cBhvr>
                                    </p:animEffect>
                                    <p:anim calcmode="lin" valueType="num">
                                      <p:cBhvr>
                                        <p:cTn id="17" dur="1000" fill="hold"/>
                                        <p:tgtEl>
                                          <p:spTgt spid="35856"/>
                                        </p:tgtEl>
                                        <p:attrNameLst>
                                          <p:attrName>ppt_x</p:attrName>
                                        </p:attrNameLst>
                                      </p:cBhvr>
                                      <p:tavLst>
                                        <p:tav tm="0">
                                          <p:val>
                                            <p:strVal val="#ppt_x"/>
                                          </p:val>
                                        </p:tav>
                                        <p:tav tm="100000">
                                          <p:val>
                                            <p:strVal val="#ppt_x"/>
                                          </p:val>
                                        </p:tav>
                                      </p:tavLst>
                                    </p:anim>
                                    <p:anim calcmode="lin" valueType="num">
                                      <p:cBhvr>
                                        <p:cTn id="18" dur="900" decel="100000" fill="hold"/>
                                        <p:tgtEl>
                                          <p:spTgt spid="35856"/>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585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04800"/>
            <a:ext cx="8229600" cy="1143000"/>
          </a:xfrm>
        </p:spPr>
        <p:txBody>
          <a:bodyPr/>
          <a:lstStyle/>
          <a:p>
            <a:pPr eaLnBrk="1" hangingPunct="1">
              <a:defRPr/>
            </a:pPr>
            <a:r>
              <a:rPr lang="en-US" sz="4000" dirty="0" smtClean="0">
                <a:effectLst>
                  <a:outerShdw blurRad="38100" dist="38100" dir="2700000" algn="tl">
                    <a:srgbClr val="000000"/>
                  </a:outerShdw>
                </a:effectLst>
              </a:rPr>
              <a:t/>
            </a:r>
            <a:br>
              <a:rPr lang="en-US" sz="4000" dirty="0" smtClean="0">
                <a:effectLst>
                  <a:outerShdw blurRad="38100" dist="38100" dir="2700000" algn="tl">
                    <a:srgbClr val="000000"/>
                  </a:outerShdw>
                </a:effectLst>
              </a:rPr>
            </a:br>
            <a:r>
              <a:rPr lang="en-US" sz="4000" dirty="0" smtClean="0">
                <a:effectLst>
                  <a:outerShdw blurRad="38100" dist="38100" dir="2700000" algn="tl">
                    <a:srgbClr val="000000"/>
                  </a:outerShdw>
                </a:effectLst>
              </a:rPr>
              <a:t>     </a:t>
            </a:r>
            <a:r>
              <a:rPr lang="en-US" sz="3600" u="sng" dirty="0" err="1" smtClean="0">
                <a:solidFill>
                  <a:srgbClr val="FFFF00"/>
                </a:solidFill>
                <a:effectLst>
                  <a:outerShdw blurRad="38100" dist="38100" dir="2700000" algn="tl">
                    <a:srgbClr val="000000"/>
                  </a:outerShdw>
                </a:effectLst>
              </a:rPr>
              <a:t>Tập</a:t>
            </a:r>
            <a:r>
              <a:rPr lang="en-US" sz="3600" u="sng" dirty="0" smtClean="0">
                <a:solidFill>
                  <a:srgbClr val="FFFF00"/>
                </a:solidFill>
                <a:effectLst>
                  <a:outerShdw blurRad="38100" dist="38100" dir="2700000" algn="tl">
                    <a:srgbClr val="000000"/>
                  </a:outerShdw>
                </a:effectLst>
              </a:rPr>
              <a:t> </a:t>
            </a:r>
            <a:r>
              <a:rPr lang="en-US" sz="3600" u="sng" dirty="0" err="1" smtClean="0">
                <a:solidFill>
                  <a:srgbClr val="FFFF00"/>
                </a:solidFill>
                <a:effectLst>
                  <a:outerShdw blurRad="38100" dist="38100" dir="2700000" algn="tl">
                    <a:srgbClr val="000000"/>
                  </a:outerShdw>
                </a:effectLst>
              </a:rPr>
              <a:t>làm</a:t>
            </a:r>
            <a:r>
              <a:rPr lang="en-US" sz="3600" u="sng" dirty="0" smtClean="0">
                <a:solidFill>
                  <a:srgbClr val="FFFF00"/>
                </a:solidFill>
                <a:effectLst>
                  <a:outerShdw blurRad="38100" dist="38100" dir="2700000" algn="tl">
                    <a:srgbClr val="000000"/>
                  </a:outerShdw>
                </a:effectLst>
              </a:rPr>
              <a:t> </a:t>
            </a:r>
            <a:r>
              <a:rPr lang="en-US" sz="3600" u="sng" dirty="0" err="1" smtClean="0">
                <a:solidFill>
                  <a:srgbClr val="FFFF00"/>
                </a:solidFill>
                <a:effectLst>
                  <a:outerShdw blurRad="38100" dist="38100" dir="2700000" algn="tl">
                    <a:srgbClr val="000000"/>
                  </a:outerShdw>
                </a:effectLst>
              </a:rPr>
              <a:t>văn</a:t>
            </a:r>
            <a:r>
              <a:rPr lang="en-US" sz="3600" u="sng" dirty="0" smtClean="0">
                <a:solidFill>
                  <a:srgbClr val="FFFF00"/>
                </a:solidFill>
                <a:effectLst>
                  <a:outerShdw blurRad="38100" dist="38100" dir="2700000" algn="tl">
                    <a:srgbClr val="000000"/>
                  </a:outerShdw>
                </a:effectLst>
              </a:rPr>
              <a:t>:</a:t>
            </a:r>
          </a:p>
        </p:txBody>
      </p:sp>
      <p:sp>
        <p:nvSpPr>
          <p:cNvPr id="13315" name="Text Box 3"/>
          <p:cNvSpPr txBox="1">
            <a:spLocks noChangeArrowheads="1"/>
          </p:cNvSpPr>
          <p:nvPr/>
        </p:nvSpPr>
        <p:spPr bwMode="auto">
          <a:xfrm>
            <a:off x="1371600" y="1752600"/>
            <a:ext cx="6705600" cy="366713"/>
          </a:xfrm>
          <a:prstGeom prst="rect">
            <a:avLst/>
          </a:prstGeom>
          <a:noFill/>
          <a:ln w="9525">
            <a:noFill/>
            <a:miter lim="800000"/>
            <a:headEnd/>
            <a:tailEnd/>
          </a:ln>
        </p:spPr>
        <p:txBody>
          <a:bodyPr>
            <a:spAutoFit/>
          </a:bodyPr>
          <a:lstStyle/>
          <a:p>
            <a:pPr>
              <a:spcBef>
                <a:spcPct val="50000"/>
              </a:spcBef>
            </a:pPr>
            <a:endParaRPr lang="en-US" sz="1800"/>
          </a:p>
        </p:txBody>
      </p:sp>
      <p:sp>
        <p:nvSpPr>
          <p:cNvPr id="13316" name="Text Box 4"/>
          <p:cNvSpPr txBox="1">
            <a:spLocks noChangeArrowheads="1"/>
          </p:cNvSpPr>
          <p:nvPr/>
        </p:nvSpPr>
        <p:spPr bwMode="auto">
          <a:xfrm>
            <a:off x="457200" y="1447800"/>
            <a:ext cx="8305800" cy="1479550"/>
          </a:xfrm>
          <a:prstGeom prst="rect">
            <a:avLst/>
          </a:prstGeom>
          <a:noFill/>
          <a:ln w="9525">
            <a:noFill/>
            <a:miter lim="800000"/>
            <a:headEnd/>
            <a:tailEnd/>
          </a:ln>
        </p:spPr>
        <p:txBody>
          <a:bodyPr>
            <a:spAutoFit/>
          </a:bodyPr>
          <a:lstStyle/>
          <a:p>
            <a:pPr algn="ctr">
              <a:spcBef>
                <a:spcPct val="50000"/>
              </a:spcBef>
            </a:pPr>
            <a:r>
              <a:rPr lang="en-US" sz="3200">
                <a:solidFill>
                  <a:srgbClr val="0000FF"/>
                </a:solidFill>
              </a:rPr>
              <a:t>Luyện tập xây dựng kết bài trong bài văn      miêu tả cây cối</a:t>
            </a:r>
          </a:p>
          <a:p>
            <a:pPr>
              <a:spcBef>
                <a:spcPct val="50000"/>
              </a:spcBef>
            </a:pPr>
            <a:endParaRPr lang="en-US" sz="1800"/>
          </a:p>
        </p:txBody>
      </p:sp>
      <p:sp>
        <p:nvSpPr>
          <p:cNvPr id="13317" name="Text Box 5"/>
          <p:cNvSpPr txBox="1">
            <a:spLocks noChangeArrowheads="1"/>
          </p:cNvSpPr>
          <p:nvPr/>
        </p:nvSpPr>
        <p:spPr bwMode="auto">
          <a:xfrm>
            <a:off x="1066800" y="4953000"/>
            <a:ext cx="2743200" cy="519113"/>
          </a:xfrm>
          <a:prstGeom prst="rect">
            <a:avLst/>
          </a:prstGeom>
          <a:noFill/>
          <a:ln w="9525">
            <a:noFill/>
            <a:miter lim="800000"/>
            <a:headEnd/>
            <a:tailEnd/>
          </a:ln>
        </p:spPr>
        <p:txBody>
          <a:bodyPr>
            <a:spAutoFit/>
          </a:bodyPr>
          <a:lstStyle/>
          <a:p>
            <a:pPr>
              <a:spcBef>
                <a:spcPct val="50000"/>
              </a:spcBef>
            </a:pPr>
            <a:endParaRPr lang="en-US"/>
          </a:p>
        </p:txBody>
      </p:sp>
      <p:sp>
        <p:nvSpPr>
          <p:cNvPr id="13318" name="Text Box 6"/>
          <p:cNvSpPr txBox="1">
            <a:spLocks noChangeArrowheads="1"/>
          </p:cNvSpPr>
          <p:nvPr/>
        </p:nvSpPr>
        <p:spPr bwMode="auto">
          <a:xfrm>
            <a:off x="6248400" y="3954463"/>
            <a:ext cx="609600" cy="519112"/>
          </a:xfrm>
          <a:prstGeom prst="rect">
            <a:avLst/>
          </a:prstGeom>
          <a:noFill/>
          <a:ln w="9525">
            <a:noFill/>
            <a:miter lim="800000"/>
            <a:headEnd/>
            <a:tailEnd/>
          </a:ln>
        </p:spPr>
        <p:txBody>
          <a:bodyPr>
            <a:spAutoFit/>
          </a:bodyPr>
          <a:lstStyle/>
          <a:p>
            <a:pPr>
              <a:spcBef>
                <a:spcPct val="50000"/>
              </a:spcBef>
            </a:pPr>
            <a:endParaRPr lang="en-US"/>
          </a:p>
        </p:txBody>
      </p:sp>
      <p:sp>
        <p:nvSpPr>
          <p:cNvPr id="13319" name="Text Box 7"/>
          <p:cNvSpPr txBox="1">
            <a:spLocks noChangeArrowheads="1"/>
          </p:cNvSpPr>
          <p:nvPr/>
        </p:nvSpPr>
        <p:spPr bwMode="auto">
          <a:xfrm>
            <a:off x="6156325" y="5856288"/>
            <a:ext cx="184150" cy="519112"/>
          </a:xfrm>
          <a:prstGeom prst="rect">
            <a:avLst/>
          </a:prstGeom>
          <a:noFill/>
          <a:ln w="9525">
            <a:noFill/>
            <a:miter lim="800000"/>
            <a:headEnd/>
            <a:tailEnd/>
          </a:ln>
        </p:spPr>
        <p:txBody>
          <a:bodyPr wrap="none">
            <a:spAutoFit/>
          </a:bodyPr>
          <a:lstStyle/>
          <a:p>
            <a:endParaRPr lang="en-US"/>
          </a:p>
        </p:txBody>
      </p:sp>
      <p:sp>
        <p:nvSpPr>
          <p:cNvPr id="13320" name="Text Box 8"/>
          <p:cNvSpPr txBox="1">
            <a:spLocks noChangeArrowheads="1"/>
          </p:cNvSpPr>
          <p:nvPr/>
        </p:nvSpPr>
        <p:spPr bwMode="auto">
          <a:xfrm>
            <a:off x="5867400" y="5097463"/>
            <a:ext cx="2286000" cy="519112"/>
          </a:xfrm>
          <a:prstGeom prst="rect">
            <a:avLst/>
          </a:prstGeom>
          <a:noFill/>
          <a:ln w="9525">
            <a:noFill/>
            <a:miter lim="800000"/>
            <a:headEnd/>
            <a:tailEnd/>
          </a:ln>
        </p:spPr>
        <p:txBody>
          <a:bodyPr>
            <a:spAutoFit/>
          </a:bodyPr>
          <a:lstStyle/>
          <a:p>
            <a:pPr>
              <a:spcBef>
                <a:spcPct val="50000"/>
              </a:spcBef>
            </a:pPr>
            <a:endParaRPr lang="en-US"/>
          </a:p>
        </p:txBody>
      </p:sp>
      <p:sp>
        <p:nvSpPr>
          <p:cNvPr id="13321" name="Text Box 9"/>
          <p:cNvSpPr txBox="1">
            <a:spLocks noChangeArrowheads="1"/>
          </p:cNvSpPr>
          <p:nvPr/>
        </p:nvSpPr>
        <p:spPr bwMode="auto">
          <a:xfrm>
            <a:off x="6934200" y="4495800"/>
            <a:ext cx="1600200" cy="519113"/>
          </a:xfrm>
          <a:prstGeom prst="rect">
            <a:avLst/>
          </a:prstGeom>
          <a:noFill/>
          <a:ln w="9525">
            <a:noFill/>
            <a:miter lim="800000"/>
            <a:headEnd/>
            <a:tailEnd/>
          </a:ln>
        </p:spPr>
        <p:txBody>
          <a:bodyPr>
            <a:spAutoFit/>
          </a:bodyPr>
          <a:lstStyle/>
          <a:p>
            <a:pPr>
              <a:spcBef>
                <a:spcPct val="50000"/>
              </a:spcBef>
            </a:pPr>
            <a:endParaRPr lang="en-US"/>
          </a:p>
        </p:txBody>
      </p:sp>
      <p:sp>
        <p:nvSpPr>
          <p:cNvPr id="13322" name="Text Box 10"/>
          <p:cNvSpPr txBox="1">
            <a:spLocks noChangeArrowheads="1"/>
          </p:cNvSpPr>
          <p:nvPr/>
        </p:nvSpPr>
        <p:spPr bwMode="auto">
          <a:xfrm>
            <a:off x="5486400" y="4724400"/>
            <a:ext cx="2133600" cy="519113"/>
          </a:xfrm>
          <a:prstGeom prst="rect">
            <a:avLst/>
          </a:prstGeom>
          <a:noFill/>
          <a:ln w="9525">
            <a:noFill/>
            <a:miter lim="800000"/>
            <a:headEnd/>
            <a:tailEnd/>
          </a:ln>
        </p:spPr>
        <p:txBody>
          <a:bodyPr>
            <a:spAutoFit/>
          </a:bodyPr>
          <a:lstStyle/>
          <a:p>
            <a:pPr>
              <a:spcBef>
                <a:spcPct val="50000"/>
              </a:spcBef>
            </a:pPr>
            <a:endParaRPr lang="en-US"/>
          </a:p>
        </p:txBody>
      </p:sp>
      <p:sp>
        <p:nvSpPr>
          <p:cNvPr id="38923" name="Text Box 11"/>
          <p:cNvSpPr txBox="1">
            <a:spLocks noChangeArrowheads="1"/>
          </p:cNvSpPr>
          <p:nvPr/>
        </p:nvSpPr>
        <p:spPr bwMode="auto">
          <a:xfrm>
            <a:off x="304800" y="2514600"/>
            <a:ext cx="8534400" cy="2236788"/>
          </a:xfrm>
          <a:prstGeom prst="rect">
            <a:avLst/>
          </a:prstGeom>
          <a:noFill/>
          <a:ln w="9525">
            <a:solidFill>
              <a:srgbClr val="000000"/>
            </a:solidFill>
            <a:miter lim="800000"/>
            <a:headEnd/>
            <a:tailEnd/>
          </a:ln>
        </p:spPr>
        <p:txBody>
          <a:bodyPr>
            <a:spAutoFit/>
          </a:bodyPr>
          <a:lstStyle/>
          <a:p>
            <a:pPr>
              <a:spcBef>
                <a:spcPct val="50000"/>
              </a:spcBef>
            </a:pPr>
            <a:r>
              <a:rPr lang="en-US"/>
              <a:t>Em thích cây tràm lắm, vì tràm chẳng những cho chúng em bóng mát để vui chơi mà còn tăng thêm vẻ đẹp của trường em, giúp cho môi trường luôn trong lành. Những trưa   hè êm ả, được ngắm hoa tràm rơi  thì thích thú biết bao nhiêu.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8923">
                                            <p:txEl>
                                              <p:pRg st="0" end="0"/>
                                            </p:txEl>
                                          </p:spTgt>
                                        </p:tgtEl>
                                        <p:attrNameLst>
                                          <p:attrName>style.visibility</p:attrName>
                                        </p:attrNameLst>
                                      </p:cBhvr>
                                      <p:to>
                                        <p:strVal val="visible"/>
                                      </p:to>
                                    </p:set>
                                    <p:anim calcmode="lin" valueType="num">
                                      <p:cBhvr>
                                        <p:cTn id="7" dur="500" fill="hold"/>
                                        <p:tgtEl>
                                          <p:spTgt spid="389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92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304800"/>
            <a:ext cx="8229600" cy="1143000"/>
          </a:xfrm>
        </p:spPr>
        <p:txBody>
          <a:bodyPr/>
          <a:lstStyle/>
          <a:p>
            <a:pPr eaLnBrk="1" hangingPunct="1">
              <a:defRPr/>
            </a:pPr>
            <a:r>
              <a:rPr lang="en-US" sz="4000" dirty="0" smtClean="0">
                <a:effectLst>
                  <a:outerShdw blurRad="38100" dist="38100" dir="2700000" algn="tl">
                    <a:srgbClr val="000000"/>
                  </a:outerShdw>
                </a:effectLst>
              </a:rPr>
              <a:t/>
            </a:r>
            <a:br>
              <a:rPr lang="en-US" sz="4000" dirty="0" smtClean="0">
                <a:effectLst>
                  <a:outerShdw blurRad="38100" dist="38100" dir="2700000" algn="tl">
                    <a:srgbClr val="000000"/>
                  </a:outerShdw>
                </a:effectLst>
              </a:rPr>
            </a:br>
            <a:r>
              <a:rPr lang="en-US" sz="4000" dirty="0" smtClean="0">
                <a:effectLst>
                  <a:outerShdw blurRad="38100" dist="38100" dir="2700000" algn="tl">
                    <a:srgbClr val="000000"/>
                  </a:outerShdw>
                </a:effectLst>
              </a:rPr>
              <a:t>     </a:t>
            </a:r>
            <a:r>
              <a:rPr lang="en-US" sz="3600" u="sng" dirty="0" err="1" smtClean="0">
                <a:solidFill>
                  <a:srgbClr val="FFFF00"/>
                </a:solidFill>
                <a:effectLst>
                  <a:outerShdw blurRad="38100" dist="38100" dir="2700000" algn="tl">
                    <a:srgbClr val="000000"/>
                  </a:outerShdw>
                </a:effectLst>
              </a:rPr>
              <a:t>Tập</a:t>
            </a:r>
            <a:r>
              <a:rPr lang="en-US" sz="3600" u="sng" dirty="0" smtClean="0">
                <a:solidFill>
                  <a:srgbClr val="FFFF00"/>
                </a:solidFill>
                <a:effectLst>
                  <a:outerShdw blurRad="38100" dist="38100" dir="2700000" algn="tl">
                    <a:srgbClr val="000000"/>
                  </a:outerShdw>
                </a:effectLst>
              </a:rPr>
              <a:t> </a:t>
            </a:r>
            <a:r>
              <a:rPr lang="en-US" sz="3600" u="sng" dirty="0" err="1" smtClean="0">
                <a:solidFill>
                  <a:srgbClr val="FFFF00"/>
                </a:solidFill>
                <a:effectLst>
                  <a:outerShdw blurRad="38100" dist="38100" dir="2700000" algn="tl">
                    <a:srgbClr val="000000"/>
                  </a:outerShdw>
                </a:effectLst>
              </a:rPr>
              <a:t>làm</a:t>
            </a:r>
            <a:r>
              <a:rPr lang="en-US" sz="3600" u="sng" dirty="0" smtClean="0">
                <a:solidFill>
                  <a:srgbClr val="FFFF00"/>
                </a:solidFill>
                <a:effectLst>
                  <a:outerShdw blurRad="38100" dist="38100" dir="2700000" algn="tl">
                    <a:srgbClr val="000000"/>
                  </a:outerShdw>
                </a:effectLst>
              </a:rPr>
              <a:t> </a:t>
            </a:r>
            <a:r>
              <a:rPr lang="en-US" sz="3600" u="sng" dirty="0" err="1" smtClean="0">
                <a:solidFill>
                  <a:srgbClr val="FFFF00"/>
                </a:solidFill>
                <a:effectLst>
                  <a:outerShdw blurRad="38100" dist="38100" dir="2700000" algn="tl">
                    <a:srgbClr val="000000"/>
                  </a:outerShdw>
                </a:effectLst>
              </a:rPr>
              <a:t>văn</a:t>
            </a:r>
            <a:r>
              <a:rPr lang="en-US" sz="3600" u="sng" dirty="0" smtClean="0">
                <a:solidFill>
                  <a:srgbClr val="FFFF00"/>
                </a:solidFill>
                <a:effectLst>
                  <a:outerShdw blurRad="38100" dist="38100" dir="2700000" algn="tl">
                    <a:srgbClr val="000000"/>
                  </a:outerShdw>
                </a:effectLst>
              </a:rPr>
              <a:t>:</a:t>
            </a:r>
          </a:p>
        </p:txBody>
      </p:sp>
      <p:sp>
        <p:nvSpPr>
          <p:cNvPr id="14339" name="Text Box 3"/>
          <p:cNvSpPr txBox="1">
            <a:spLocks noChangeArrowheads="1"/>
          </p:cNvSpPr>
          <p:nvPr/>
        </p:nvSpPr>
        <p:spPr bwMode="auto">
          <a:xfrm>
            <a:off x="1371600" y="1752600"/>
            <a:ext cx="6705600" cy="366713"/>
          </a:xfrm>
          <a:prstGeom prst="rect">
            <a:avLst/>
          </a:prstGeom>
          <a:noFill/>
          <a:ln w="9525">
            <a:noFill/>
            <a:miter lim="800000"/>
            <a:headEnd/>
            <a:tailEnd/>
          </a:ln>
        </p:spPr>
        <p:txBody>
          <a:bodyPr>
            <a:spAutoFit/>
          </a:bodyPr>
          <a:lstStyle/>
          <a:p>
            <a:pPr>
              <a:spcBef>
                <a:spcPct val="50000"/>
              </a:spcBef>
            </a:pPr>
            <a:endParaRPr lang="en-US" sz="1800"/>
          </a:p>
        </p:txBody>
      </p:sp>
      <p:sp>
        <p:nvSpPr>
          <p:cNvPr id="14340" name="Text Box 4"/>
          <p:cNvSpPr txBox="1">
            <a:spLocks noChangeArrowheads="1"/>
          </p:cNvSpPr>
          <p:nvPr/>
        </p:nvSpPr>
        <p:spPr bwMode="auto">
          <a:xfrm>
            <a:off x="457200" y="1447800"/>
            <a:ext cx="8305800" cy="1479550"/>
          </a:xfrm>
          <a:prstGeom prst="rect">
            <a:avLst/>
          </a:prstGeom>
          <a:noFill/>
          <a:ln w="9525">
            <a:noFill/>
            <a:miter lim="800000"/>
            <a:headEnd/>
            <a:tailEnd/>
          </a:ln>
        </p:spPr>
        <p:txBody>
          <a:bodyPr>
            <a:spAutoFit/>
          </a:bodyPr>
          <a:lstStyle/>
          <a:p>
            <a:pPr algn="ctr">
              <a:spcBef>
                <a:spcPct val="50000"/>
              </a:spcBef>
            </a:pPr>
            <a:r>
              <a:rPr lang="en-US" sz="3200">
                <a:solidFill>
                  <a:srgbClr val="0000FF"/>
                </a:solidFill>
              </a:rPr>
              <a:t>Luyện tập xây dựng kết bài trong bài văn      miêu tả cây cối</a:t>
            </a:r>
          </a:p>
          <a:p>
            <a:pPr>
              <a:spcBef>
                <a:spcPct val="50000"/>
              </a:spcBef>
            </a:pPr>
            <a:endParaRPr lang="en-US" sz="1800"/>
          </a:p>
        </p:txBody>
      </p:sp>
      <p:sp>
        <p:nvSpPr>
          <p:cNvPr id="14341" name="Text Box 5"/>
          <p:cNvSpPr txBox="1">
            <a:spLocks noChangeArrowheads="1"/>
          </p:cNvSpPr>
          <p:nvPr/>
        </p:nvSpPr>
        <p:spPr bwMode="auto">
          <a:xfrm>
            <a:off x="1066800" y="4953000"/>
            <a:ext cx="2743200" cy="519113"/>
          </a:xfrm>
          <a:prstGeom prst="rect">
            <a:avLst/>
          </a:prstGeom>
          <a:noFill/>
          <a:ln w="9525">
            <a:noFill/>
            <a:miter lim="800000"/>
            <a:headEnd/>
            <a:tailEnd/>
          </a:ln>
        </p:spPr>
        <p:txBody>
          <a:bodyPr>
            <a:spAutoFit/>
          </a:bodyPr>
          <a:lstStyle/>
          <a:p>
            <a:pPr>
              <a:spcBef>
                <a:spcPct val="50000"/>
              </a:spcBef>
            </a:pPr>
            <a:endParaRPr lang="en-US"/>
          </a:p>
        </p:txBody>
      </p:sp>
      <p:sp>
        <p:nvSpPr>
          <p:cNvPr id="14342" name="Text Box 6"/>
          <p:cNvSpPr txBox="1">
            <a:spLocks noChangeArrowheads="1"/>
          </p:cNvSpPr>
          <p:nvPr/>
        </p:nvSpPr>
        <p:spPr bwMode="auto">
          <a:xfrm>
            <a:off x="6248400" y="3954463"/>
            <a:ext cx="609600" cy="519112"/>
          </a:xfrm>
          <a:prstGeom prst="rect">
            <a:avLst/>
          </a:prstGeom>
          <a:noFill/>
          <a:ln w="9525">
            <a:noFill/>
            <a:miter lim="800000"/>
            <a:headEnd/>
            <a:tailEnd/>
          </a:ln>
        </p:spPr>
        <p:txBody>
          <a:bodyPr>
            <a:spAutoFit/>
          </a:bodyPr>
          <a:lstStyle/>
          <a:p>
            <a:pPr>
              <a:spcBef>
                <a:spcPct val="50000"/>
              </a:spcBef>
            </a:pPr>
            <a:endParaRPr lang="en-US"/>
          </a:p>
        </p:txBody>
      </p:sp>
      <p:sp>
        <p:nvSpPr>
          <p:cNvPr id="14343" name="Text Box 7"/>
          <p:cNvSpPr txBox="1">
            <a:spLocks noChangeArrowheads="1"/>
          </p:cNvSpPr>
          <p:nvPr/>
        </p:nvSpPr>
        <p:spPr bwMode="auto">
          <a:xfrm>
            <a:off x="6156325" y="5856288"/>
            <a:ext cx="184150" cy="519112"/>
          </a:xfrm>
          <a:prstGeom prst="rect">
            <a:avLst/>
          </a:prstGeom>
          <a:noFill/>
          <a:ln w="9525">
            <a:noFill/>
            <a:miter lim="800000"/>
            <a:headEnd/>
            <a:tailEnd/>
          </a:ln>
        </p:spPr>
        <p:txBody>
          <a:bodyPr wrap="none">
            <a:spAutoFit/>
          </a:bodyPr>
          <a:lstStyle/>
          <a:p>
            <a:endParaRPr lang="en-US"/>
          </a:p>
        </p:txBody>
      </p:sp>
      <p:sp>
        <p:nvSpPr>
          <p:cNvPr id="14344" name="Text Box 8"/>
          <p:cNvSpPr txBox="1">
            <a:spLocks noChangeArrowheads="1"/>
          </p:cNvSpPr>
          <p:nvPr/>
        </p:nvSpPr>
        <p:spPr bwMode="auto">
          <a:xfrm>
            <a:off x="5867400" y="5097463"/>
            <a:ext cx="2286000" cy="519112"/>
          </a:xfrm>
          <a:prstGeom prst="rect">
            <a:avLst/>
          </a:prstGeom>
          <a:noFill/>
          <a:ln w="9525">
            <a:noFill/>
            <a:miter lim="800000"/>
            <a:headEnd/>
            <a:tailEnd/>
          </a:ln>
        </p:spPr>
        <p:txBody>
          <a:bodyPr>
            <a:spAutoFit/>
          </a:bodyPr>
          <a:lstStyle/>
          <a:p>
            <a:pPr>
              <a:spcBef>
                <a:spcPct val="50000"/>
              </a:spcBef>
            </a:pPr>
            <a:endParaRPr lang="en-US"/>
          </a:p>
        </p:txBody>
      </p:sp>
      <p:sp>
        <p:nvSpPr>
          <p:cNvPr id="14345" name="Text Box 9"/>
          <p:cNvSpPr txBox="1">
            <a:spLocks noChangeArrowheads="1"/>
          </p:cNvSpPr>
          <p:nvPr/>
        </p:nvSpPr>
        <p:spPr bwMode="auto">
          <a:xfrm>
            <a:off x="6934200" y="4495800"/>
            <a:ext cx="1600200" cy="519113"/>
          </a:xfrm>
          <a:prstGeom prst="rect">
            <a:avLst/>
          </a:prstGeom>
          <a:noFill/>
          <a:ln w="9525">
            <a:noFill/>
            <a:miter lim="800000"/>
            <a:headEnd/>
            <a:tailEnd/>
          </a:ln>
        </p:spPr>
        <p:txBody>
          <a:bodyPr>
            <a:spAutoFit/>
          </a:bodyPr>
          <a:lstStyle/>
          <a:p>
            <a:pPr>
              <a:spcBef>
                <a:spcPct val="50000"/>
              </a:spcBef>
            </a:pPr>
            <a:endParaRPr lang="en-US"/>
          </a:p>
        </p:txBody>
      </p:sp>
      <p:sp>
        <p:nvSpPr>
          <p:cNvPr id="14346" name="Text Box 10"/>
          <p:cNvSpPr txBox="1">
            <a:spLocks noChangeArrowheads="1"/>
          </p:cNvSpPr>
          <p:nvPr/>
        </p:nvSpPr>
        <p:spPr bwMode="auto">
          <a:xfrm>
            <a:off x="5486400" y="4724400"/>
            <a:ext cx="2133600" cy="519113"/>
          </a:xfrm>
          <a:prstGeom prst="rect">
            <a:avLst/>
          </a:prstGeom>
          <a:noFill/>
          <a:ln w="9525">
            <a:noFill/>
            <a:miter lim="800000"/>
            <a:headEnd/>
            <a:tailEnd/>
          </a:ln>
        </p:spPr>
        <p:txBody>
          <a:bodyPr>
            <a:spAutoFit/>
          </a:bodyPr>
          <a:lstStyle/>
          <a:p>
            <a:pPr>
              <a:spcBef>
                <a:spcPct val="50000"/>
              </a:spcBef>
            </a:pPr>
            <a:endParaRPr lang="en-US"/>
          </a:p>
        </p:txBody>
      </p:sp>
      <p:sp>
        <p:nvSpPr>
          <p:cNvPr id="46092" name="Text Box 12"/>
          <p:cNvSpPr txBox="1">
            <a:spLocks noChangeArrowheads="1"/>
          </p:cNvSpPr>
          <p:nvPr/>
        </p:nvSpPr>
        <p:spPr bwMode="auto">
          <a:xfrm>
            <a:off x="457200" y="2667000"/>
            <a:ext cx="8001000" cy="2654300"/>
          </a:xfrm>
          <a:prstGeom prst="rect">
            <a:avLst/>
          </a:prstGeom>
          <a:noFill/>
          <a:ln w="9525">
            <a:noFill/>
            <a:miter lim="800000"/>
            <a:headEnd/>
            <a:tailEnd/>
          </a:ln>
        </p:spPr>
        <p:txBody>
          <a:bodyPr>
            <a:spAutoFit/>
          </a:bodyPr>
          <a:lstStyle/>
          <a:p>
            <a:pPr>
              <a:spcBef>
                <a:spcPct val="50000"/>
              </a:spcBef>
            </a:pPr>
            <a:r>
              <a:rPr lang="en-US">
                <a:solidFill>
                  <a:srgbClr val="FFFF00"/>
                </a:solidFill>
              </a:rPr>
              <a:t>Tre gắn bó  với tuổi thơ của em, gắn bó với những kỉ niệm về quê hương. Trong em luôn in đậm hình ảnh cây tre tượng trưng cho những con người Việt Nam hiền lành, chất phát, cần cù và giàu lòng yêu nước đang sống yên vui sau luỹ tre làng.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6092">
                                            <p:txEl>
                                              <p:pRg st="0" end="0"/>
                                            </p:txEl>
                                          </p:spTgt>
                                        </p:tgtEl>
                                        <p:attrNameLst>
                                          <p:attrName>style.visibility</p:attrName>
                                        </p:attrNameLst>
                                      </p:cBhvr>
                                      <p:to>
                                        <p:strVal val="visible"/>
                                      </p:to>
                                    </p:set>
                                    <p:anim calcmode="lin" valueType="num">
                                      <p:cBhvr>
                                        <p:cTn id="7" dur="500" fill="hold"/>
                                        <p:tgtEl>
                                          <p:spTgt spid="4609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609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60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457200" y="7162800"/>
            <a:ext cx="8229600" cy="4221163"/>
          </a:xfrm>
        </p:spPr>
        <p:txBody>
          <a:bodyPr/>
          <a:lstStyle/>
          <a:p>
            <a:pPr eaLnBrk="1" hangingPunct="1"/>
            <a:endParaRPr lang="en-US" smtClean="0"/>
          </a:p>
          <a:p>
            <a:pPr eaLnBrk="1" hangingPunct="1"/>
            <a:endParaRPr lang="en-US" smtClean="0"/>
          </a:p>
          <a:p>
            <a:pPr eaLnBrk="1" hangingPunct="1"/>
            <a:endParaRPr lang="en-US" smtClean="0"/>
          </a:p>
          <a:p>
            <a:pPr eaLnBrk="1" hangingPunct="1"/>
            <a:endParaRPr lang="en-US" smtClean="0"/>
          </a:p>
        </p:txBody>
      </p:sp>
      <p:sp>
        <p:nvSpPr>
          <p:cNvPr id="3075" name="Text Box 4"/>
          <p:cNvSpPr txBox="1">
            <a:spLocks noChangeArrowheads="1"/>
          </p:cNvSpPr>
          <p:nvPr/>
        </p:nvSpPr>
        <p:spPr bwMode="auto">
          <a:xfrm>
            <a:off x="-304800" y="304800"/>
            <a:ext cx="2590800" cy="366713"/>
          </a:xfrm>
          <a:prstGeom prst="rect">
            <a:avLst/>
          </a:prstGeom>
          <a:noFill/>
          <a:ln w="9525">
            <a:noFill/>
            <a:miter lim="800000"/>
            <a:headEnd/>
            <a:tailEnd/>
          </a:ln>
        </p:spPr>
        <p:txBody>
          <a:bodyPr anchorCtr="1">
            <a:spAutoFit/>
          </a:bodyPr>
          <a:lstStyle/>
          <a:p>
            <a:pPr eaLnBrk="0" hangingPunct="0">
              <a:spcBef>
                <a:spcPct val="50000"/>
              </a:spcBef>
            </a:pPr>
            <a:endParaRPr lang="en-US" sz="1800"/>
          </a:p>
        </p:txBody>
      </p:sp>
      <p:sp>
        <p:nvSpPr>
          <p:cNvPr id="3076" name="Text Box 5"/>
          <p:cNvSpPr txBox="1">
            <a:spLocks noChangeArrowheads="1"/>
          </p:cNvSpPr>
          <p:nvPr/>
        </p:nvSpPr>
        <p:spPr bwMode="auto">
          <a:xfrm>
            <a:off x="6553200" y="1219200"/>
            <a:ext cx="184150" cy="366713"/>
          </a:xfrm>
          <a:prstGeom prst="rect">
            <a:avLst/>
          </a:prstGeom>
          <a:noFill/>
          <a:ln w="9525">
            <a:noFill/>
            <a:miter lim="800000"/>
            <a:headEnd/>
            <a:tailEnd/>
          </a:ln>
        </p:spPr>
        <p:txBody>
          <a:bodyPr wrap="none" anchorCtr="1">
            <a:spAutoFit/>
          </a:bodyPr>
          <a:lstStyle/>
          <a:p>
            <a:pPr eaLnBrk="0" hangingPunct="0"/>
            <a:endParaRPr lang="en-US" sz="1800"/>
          </a:p>
        </p:txBody>
      </p:sp>
      <p:sp>
        <p:nvSpPr>
          <p:cNvPr id="3077" name="Text Box 6"/>
          <p:cNvSpPr txBox="1">
            <a:spLocks noChangeArrowheads="1"/>
          </p:cNvSpPr>
          <p:nvPr/>
        </p:nvSpPr>
        <p:spPr bwMode="auto">
          <a:xfrm>
            <a:off x="0" y="304800"/>
            <a:ext cx="1447800" cy="366713"/>
          </a:xfrm>
          <a:prstGeom prst="rect">
            <a:avLst/>
          </a:prstGeom>
          <a:noFill/>
          <a:ln w="9525">
            <a:noFill/>
            <a:miter lim="800000"/>
            <a:headEnd/>
            <a:tailEnd/>
          </a:ln>
        </p:spPr>
        <p:txBody>
          <a:bodyPr anchorCtr="1">
            <a:spAutoFit/>
          </a:bodyPr>
          <a:lstStyle/>
          <a:p>
            <a:pPr eaLnBrk="0" hangingPunct="0">
              <a:spcBef>
                <a:spcPct val="50000"/>
              </a:spcBef>
            </a:pPr>
            <a:endParaRPr lang="en-US" sz="1800"/>
          </a:p>
        </p:txBody>
      </p:sp>
      <p:sp>
        <p:nvSpPr>
          <p:cNvPr id="22536" name="Text Box 8"/>
          <p:cNvSpPr txBox="1">
            <a:spLocks noChangeArrowheads="1"/>
          </p:cNvSpPr>
          <p:nvPr/>
        </p:nvSpPr>
        <p:spPr bwMode="auto">
          <a:xfrm>
            <a:off x="0" y="0"/>
            <a:ext cx="9144000" cy="1250950"/>
          </a:xfrm>
          <a:prstGeom prst="rect">
            <a:avLst/>
          </a:prstGeom>
          <a:noFill/>
          <a:ln w="9525">
            <a:noFill/>
            <a:miter lim="800000"/>
            <a:headEnd/>
            <a:tailEnd/>
          </a:ln>
          <a:effectLst/>
        </p:spPr>
        <p:txBody>
          <a:bodyPr anchorCtr="1">
            <a:spAutoFit/>
          </a:bodyPr>
          <a:lstStyle/>
          <a:p>
            <a:pPr eaLnBrk="0" hangingPunct="0">
              <a:spcBef>
                <a:spcPct val="50000"/>
              </a:spcBef>
              <a:defRPr/>
            </a:pPr>
            <a:r>
              <a:rPr lang="en-US" dirty="0">
                <a:solidFill>
                  <a:schemeClr val="tx2"/>
                </a:solidFill>
                <a:effectLst>
                  <a:outerShdw blurRad="38100" dist="38100" dir="2700000" algn="tl">
                    <a:srgbClr val="000000"/>
                  </a:outerShdw>
                </a:effectLst>
                <a:latin typeface="Arial"/>
              </a:rPr>
              <a:t>                   </a:t>
            </a:r>
            <a:br>
              <a:rPr lang="en-US" dirty="0">
                <a:solidFill>
                  <a:schemeClr val="tx2"/>
                </a:solidFill>
                <a:effectLst>
                  <a:outerShdw blurRad="38100" dist="38100" dir="2700000" algn="tl">
                    <a:srgbClr val="000000"/>
                  </a:outerShdw>
                </a:effectLst>
                <a:latin typeface="Arial"/>
              </a:rPr>
            </a:br>
            <a:r>
              <a:rPr lang="en-US" dirty="0">
                <a:solidFill>
                  <a:schemeClr val="tx2"/>
                </a:solidFill>
                <a:effectLst>
                  <a:outerShdw blurRad="38100" dist="38100" dir="2700000" algn="tl">
                    <a:srgbClr val="000000"/>
                  </a:outerShdw>
                </a:effectLst>
                <a:latin typeface="Arial"/>
              </a:rPr>
              <a:t>                           </a:t>
            </a:r>
            <a:r>
              <a:rPr lang="en-US" sz="4800" u="sng" dirty="0" err="1">
                <a:solidFill>
                  <a:srgbClr val="FFFF00"/>
                </a:solidFill>
                <a:effectLst>
                  <a:outerShdw blurRad="38100" dist="38100" dir="2700000" algn="tl">
                    <a:srgbClr val="000000"/>
                  </a:outerShdw>
                </a:effectLst>
                <a:latin typeface="Arial"/>
              </a:rPr>
              <a:t>T</a:t>
            </a:r>
            <a:r>
              <a:rPr lang="en-US" sz="3600" u="sng" dirty="0" err="1">
                <a:solidFill>
                  <a:srgbClr val="FFFF00"/>
                </a:solidFill>
                <a:effectLst>
                  <a:outerShdw blurRad="38100" dist="38100" dir="2700000" algn="tl">
                    <a:srgbClr val="000000"/>
                  </a:outerShdw>
                </a:effectLst>
                <a:latin typeface="Arial"/>
              </a:rPr>
              <a:t>ập</a:t>
            </a:r>
            <a:r>
              <a:rPr lang="en-US" sz="3600" u="sng" dirty="0">
                <a:solidFill>
                  <a:srgbClr val="FFFF00"/>
                </a:solidFill>
                <a:effectLst>
                  <a:outerShdw blurRad="38100" dist="38100" dir="2700000" algn="tl">
                    <a:srgbClr val="000000"/>
                  </a:outerShdw>
                </a:effectLst>
                <a:latin typeface="Arial"/>
              </a:rPr>
              <a:t> </a:t>
            </a:r>
            <a:r>
              <a:rPr lang="en-US" sz="3600" u="sng" dirty="0" err="1">
                <a:solidFill>
                  <a:srgbClr val="FFFF00"/>
                </a:solidFill>
                <a:effectLst>
                  <a:outerShdw blurRad="38100" dist="38100" dir="2700000" algn="tl">
                    <a:srgbClr val="000000"/>
                  </a:outerShdw>
                </a:effectLst>
                <a:latin typeface="Arial"/>
              </a:rPr>
              <a:t>làm</a:t>
            </a:r>
            <a:r>
              <a:rPr lang="en-US" sz="3600" u="sng" dirty="0">
                <a:solidFill>
                  <a:srgbClr val="FFFF00"/>
                </a:solidFill>
                <a:effectLst>
                  <a:outerShdw blurRad="38100" dist="38100" dir="2700000" algn="tl">
                    <a:srgbClr val="000000"/>
                  </a:outerShdw>
                </a:effectLst>
                <a:latin typeface="Arial"/>
              </a:rPr>
              <a:t> </a:t>
            </a:r>
            <a:r>
              <a:rPr lang="en-US" sz="3600" u="sng" dirty="0" err="1">
                <a:solidFill>
                  <a:srgbClr val="FFFF00"/>
                </a:solidFill>
                <a:effectLst>
                  <a:outerShdw blurRad="38100" dist="38100" dir="2700000" algn="tl">
                    <a:srgbClr val="000000"/>
                  </a:outerShdw>
                </a:effectLst>
                <a:latin typeface="Arial"/>
              </a:rPr>
              <a:t>văn</a:t>
            </a:r>
            <a:r>
              <a:rPr lang="en-US" sz="3600" u="sng" dirty="0">
                <a:solidFill>
                  <a:srgbClr val="FFFF00"/>
                </a:solidFill>
                <a:effectLst>
                  <a:outerShdw blurRad="38100" dist="38100" dir="2700000" algn="tl">
                    <a:srgbClr val="000000"/>
                  </a:outerShdw>
                </a:effectLst>
                <a:latin typeface="Arial"/>
              </a:rPr>
              <a:t>:</a:t>
            </a:r>
            <a:endParaRPr lang="en-US" sz="4800" u="sng" dirty="0">
              <a:solidFill>
                <a:srgbClr val="FFFF00"/>
              </a:solidFill>
              <a:effectLst>
                <a:outerShdw blurRad="38100" dist="38100" dir="2700000" algn="tl">
                  <a:srgbClr val="000000"/>
                </a:outerShdw>
              </a:effectLst>
              <a:latin typeface="Arial"/>
            </a:endParaRPr>
          </a:p>
        </p:txBody>
      </p:sp>
      <p:sp>
        <p:nvSpPr>
          <p:cNvPr id="3079" name="Line 20"/>
          <p:cNvSpPr>
            <a:spLocks noChangeShapeType="1"/>
          </p:cNvSpPr>
          <p:nvPr/>
        </p:nvSpPr>
        <p:spPr bwMode="auto">
          <a:xfrm>
            <a:off x="2133600" y="7620000"/>
            <a:ext cx="6477000" cy="0"/>
          </a:xfrm>
          <a:prstGeom prst="line">
            <a:avLst/>
          </a:prstGeom>
          <a:noFill/>
          <a:ln w="57150" cmpd="thinThick">
            <a:solidFill>
              <a:schemeClr val="tx1"/>
            </a:solidFill>
            <a:round/>
            <a:headEnd/>
            <a:tailEnd/>
          </a:ln>
        </p:spPr>
        <p:txBody>
          <a:bodyPr anchor="ctr" anchorCtr="1"/>
          <a:lstStyle/>
          <a:p>
            <a:endParaRPr lang="en-US"/>
          </a:p>
        </p:txBody>
      </p:sp>
      <p:sp>
        <p:nvSpPr>
          <p:cNvPr id="22549" name="Text Box 21"/>
          <p:cNvSpPr txBox="1">
            <a:spLocks noChangeArrowheads="1"/>
          </p:cNvSpPr>
          <p:nvPr/>
        </p:nvSpPr>
        <p:spPr bwMode="auto">
          <a:xfrm>
            <a:off x="609600" y="2895600"/>
            <a:ext cx="8153400" cy="3232150"/>
          </a:xfrm>
          <a:prstGeom prst="rect">
            <a:avLst/>
          </a:prstGeom>
          <a:noFill/>
          <a:ln w="9525">
            <a:noFill/>
            <a:miter lim="800000"/>
            <a:headEnd/>
            <a:tailEnd/>
          </a:ln>
          <a:effectLst/>
        </p:spPr>
        <p:txBody>
          <a:bodyPr>
            <a:spAutoFit/>
          </a:bodyPr>
          <a:lstStyle/>
          <a:p>
            <a:pPr>
              <a:defRPr/>
            </a:pPr>
            <a:r>
              <a:rPr lang="en-US">
                <a:solidFill>
                  <a:schemeClr val="folHlink"/>
                </a:solidFill>
                <a:latin typeface="Arial"/>
              </a:rPr>
              <a:t>Có thể dùng các câu ở đoạn a, b, để kết bài.</a:t>
            </a:r>
          </a:p>
          <a:p>
            <a:pPr>
              <a:defRPr/>
            </a:pPr>
            <a:r>
              <a:rPr lang="en-US">
                <a:solidFill>
                  <a:schemeClr val="folHlink"/>
                </a:solidFill>
                <a:latin typeface="Arial"/>
              </a:rPr>
              <a:t>Vì: Đoạn a nói lên tình cảm của người tả đối với cây.</a:t>
            </a:r>
          </a:p>
          <a:p>
            <a:pPr>
              <a:defRPr/>
            </a:pPr>
            <a:r>
              <a:rPr lang="en-US">
                <a:solidFill>
                  <a:schemeClr val="folHlink"/>
                </a:solidFill>
                <a:latin typeface="Arial"/>
              </a:rPr>
              <a:t>Đoạn b nêu lên ích lợi và tình cảm của người tả đối với cây.</a:t>
            </a:r>
          </a:p>
          <a:p>
            <a:pPr>
              <a:spcBef>
                <a:spcPct val="50000"/>
              </a:spcBef>
              <a:defRPr/>
            </a:pPr>
            <a:r>
              <a:rPr lang="en-US" sz="4400">
                <a:solidFill>
                  <a:schemeClr val="tx2"/>
                </a:solidFill>
                <a:effectLst>
                  <a:outerShdw blurRad="38100" dist="38100" dir="2700000" algn="tl">
                    <a:srgbClr val="000000"/>
                  </a:outerShdw>
                </a:effectLst>
                <a:latin typeface="Arial"/>
              </a:rPr>
              <a:t> </a:t>
            </a:r>
            <a:endParaRPr lang="en-US" sz="4400">
              <a:latin typeface="Arial"/>
            </a:endParaRPr>
          </a:p>
        </p:txBody>
      </p:sp>
      <p:sp>
        <p:nvSpPr>
          <p:cNvPr id="3081" name="Text Box 25"/>
          <p:cNvSpPr txBox="1">
            <a:spLocks noChangeArrowheads="1"/>
          </p:cNvSpPr>
          <p:nvPr/>
        </p:nvSpPr>
        <p:spPr bwMode="auto">
          <a:xfrm>
            <a:off x="838200" y="1371600"/>
            <a:ext cx="7924800" cy="1587500"/>
          </a:xfrm>
          <a:prstGeom prst="rect">
            <a:avLst/>
          </a:prstGeom>
          <a:noFill/>
          <a:ln w="9525">
            <a:noFill/>
            <a:miter lim="800000"/>
            <a:headEnd/>
            <a:tailEnd/>
          </a:ln>
        </p:spPr>
        <p:txBody>
          <a:bodyPr>
            <a:spAutoFit/>
          </a:bodyPr>
          <a:lstStyle/>
          <a:p>
            <a:pPr algn="ctr">
              <a:spcBef>
                <a:spcPct val="50000"/>
              </a:spcBef>
            </a:pPr>
            <a:r>
              <a:rPr lang="en-US">
                <a:solidFill>
                  <a:srgbClr val="0000FF"/>
                </a:solidFill>
              </a:rPr>
              <a:t>Luyện tập xây dựng kết bài trong bài văn      miêu tả cây cối</a:t>
            </a:r>
          </a:p>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2549">
                                            <p:txEl>
                                              <p:pRg st="0" end="0"/>
                                            </p:txEl>
                                          </p:spTgt>
                                        </p:tgtEl>
                                        <p:attrNameLst>
                                          <p:attrName>style.visibility</p:attrName>
                                        </p:attrNameLst>
                                      </p:cBhvr>
                                      <p:to>
                                        <p:strVal val="visible"/>
                                      </p:to>
                                    </p:set>
                                    <p:anim calcmode="lin" valueType="num">
                                      <p:cBhvr>
                                        <p:cTn id="7" dur="1000" fill="hold"/>
                                        <p:tgtEl>
                                          <p:spTgt spid="2254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254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549">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22549">
                                            <p:txEl>
                                              <p:pRg st="1" end="1"/>
                                            </p:txEl>
                                          </p:spTgt>
                                        </p:tgtEl>
                                        <p:attrNameLst>
                                          <p:attrName>style.visibility</p:attrName>
                                        </p:attrNameLst>
                                      </p:cBhvr>
                                      <p:to>
                                        <p:strVal val="visible"/>
                                      </p:to>
                                    </p:set>
                                    <p:anim calcmode="lin" valueType="num">
                                      <p:cBhvr>
                                        <p:cTn id="12" dur="1000" fill="hold"/>
                                        <p:tgtEl>
                                          <p:spTgt spid="22549">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2254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2549">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22549">
                                            <p:txEl>
                                              <p:pRg st="2" end="2"/>
                                            </p:txEl>
                                          </p:spTgt>
                                        </p:tgtEl>
                                        <p:attrNameLst>
                                          <p:attrName>style.visibility</p:attrName>
                                        </p:attrNameLst>
                                      </p:cBhvr>
                                      <p:to>
                                        <p:strVal val="visible"/>
                                      </p:to>
                                    </p:set>
                                    <p:anim calcmode="lin" valueType="num">
                                      <p:cBhvr>
                                        <p:cTn id="17" dur="1000" fill="hold"/>
                                        <p:tgtEl>
                                          <p:spTgt spid="22549">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2254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25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457200" y="7162800"/>
            <a:ext cx="8229600" cy="4221163"/>
          </a:xfrm>
        </p:spPr>
        <p:txBody>
          <a:bodyPr/>
          <a:lstStyle/>
          <a:p>
            <a:pPr eaLnBrk="1" hangingPunct="1"/>
            <a:endParaRPr lang="en-US" smtClean="0"/>
          </a:p>
          <a:p>
            <a:pPr eaLnBrk="1" hangingPunct="1"/>
            <a:endParaRPr lang="en-US" smtClean="0"/>
          </a:p>
          <a:p>
            <a:pPr eaLnBrk="1" hangingPunct="1"/>
            <a:endParaRPr lang="en-US" smtClean="0"/>
          </a:p>
          <a:p>
            <a:pPr eaLnBrk="1" hangingPunct="1"/>
            <a:endParaRPr lang="en-US" smtClean="0"/>
          </a:p>
        </p:txBody>
      </p:sp>
      <p:sp>
        <p:nvSpPr>
          <p:cNvPr id="4099" name="Text Box 4"/>
          <p:cNvSpPr txBox="1">
            <a:spLocks noChangeArrowheads="1"/>
          </p:cNvSpPr>
          <p:nvPr/>
        </p:nvSpPr>
        <p:spPr bwMode="auto">
          <a:xfrm>
            <a:off x="-304800" y="304800"/>
            <a:ext cx="2590800" cy="366713"/>
          </a:xfrm>
          <a:prstGeom prst="rect">
            <a:avLst/>
          </a:prstGeom>
          <a:noFill/>
          <a:ln w="9525">
            <a:noFill/>
            <a:miter lim="800000"/>
            <a:headEnd/>
            <a:tailEnd/>
          </a:ln>
        </p:spPr>
        <p:txBody>
          <a:bodyPr anchorCtr="1">
            <a:spAutoFit/>
          </a:bodyPr>
          <a:lstStyle/>
          <a:p>
            <a:pPr eaLnBrk="0" hangingPunct="0">
              <a:spcBef>
                <a:spcPct val="50000"/>
              </a:spcBef>
            </a:pPr>
            <a:endParaRPr lang="en-US" sz="1800"/>
          </a:p>
        </p:txBody>
      </p:sp>
      <p:sp>
        <p:nvSpPr>
          <p:cNvPr id="4100" name="Text Box 5"/>
          <p:cNvSpPr txBox="1">
            <a:spLocks noChangeArrowheads="1"/>
          </p:cNvSpPr>
          <p:nvPr/>
        </p:nvSpPr>
        <p:spPr bwMode="auto">
          <a:xfrm>
            <a:off x="6553200" y="1219200"/>
            <a:ext cx="184150" cy="366713"/>
          </a:xfrm>
          <a:prstGeom prst="rect">
            <a:avLst/>
          </a:prstGeom>
          <a:noFill/>
          <a:ln w="9525">
            <a:noFill/>
            <a:miter lim="800000"/>
            <a:headEnd/>
            <a:tailEnd/>
          </a:ln>
        </p:spPr>
        <p:txBody>
          <a:bodyPr wrap="none" anchorCtr="1">
            <a:spAutoFit/>
          </a:bodyPr>
          <a:lstStyle/>
          <a:p>
            <a:pPr eaLnBrk="0" hangingPunct="0"/>
            <a:endParaRPr lang="en-US" sz="1800"/>
          </a:p>
        </p:txBody>
      </p:sp>
      <p:sp>
        <p:nvSpPr>
          <p:cNvPr id="4101" name="Text Box 6"/>
          <p:cNvSpPr txBox="1">
            <a:spLocks noChangeArrowheads="1"/>
          </p:cNvSpPr>
          <p:nvPr/>
        </p:nvSpPr>
        <p:spPr bwMode="auto">
          <a:xfrm>
            <a:off x="0" y="304800"/>
            <a:ext cx="1447800" cy="366713"/>
          </a:xfrm>
          <a:prstGeom prst="rect">
            <a:avLst/>
          </a:prstGeom>
          <a:noFill/>
          <a:ln w="9525">
            <a:noFill/>
            <a:miter lim="800000"/>
            <a:headEnd/>
            <a:tailEnd/>
          </a:ln>
        </p:spPr>
        <p:txBody>
          <a:bodyPr anchorCtr="1">
            <a:spAutoFit/>
          </a:bodyPr>
          <a:lstStyle/>
          <a:p>
            <a:pPr eaLnBrk="0" hangingPunct="0">
              <a:spcBef>
                <a:spcPct val="50000"/>
              </a:spcBef>
            </a:pPr>
            <a:endParaRPr lang="en-US" sz="1800"/>
          </a:p>
        </p:txBody>
      </p:sp>
      <p:sp>
        <p:nvSpPr>
          <p:cNvPr id="6152" name="Text Box 8"/>
          <p:cNvSpPr txBox="1">
            <a:spLocks noChangeArrowheads="1"/>
          </p:cNvSpPr>
          <p:nvPr/>
        </p:nvSpPr>
        <p:spPr bwMode="auto">
          <a:xfrm>
            <a:off x="0" y="0"/>
            <a:ext cx="9144000" cy="1068388"/>
          </a:xfrm>
          <a:prstGeom prst="rect">
            <a:avLst/>
          </a:prstGeom>
          <a:noFill/>
          <a:ln w="9525">
            <a:noFill/>
            <a:miter lim="800000"/>
            <a:headEnd/>
            <a:tailEnd/>
          </a:ln>
          <a:effectLst/>
        </p:spPr>
        <p:txBody>
          <a:bodyPr anchorCtr="1">
            <a:spAutoFit/>
          </a:bodyPr>
          <a:lstStyle/>
          <a:p>
            <a:pPr eaLnBrk="0" hangingPunct="0">
              <a:spcBef>
                <a:spcPct val="50000"/>
              </a:spcBef>
              <a:defRPr/>
            </a:pPr>
            <a:r>
              <a:rPr lang="en-US" dirty="0">
                <a:solidFill>
                  <a:schemeClr val="tx2"/>
                </a:solidFill>
                <a:effectLst>
                  <a:outerShdw blurRad="38100" dist="38100" dir="2700000" algn="tl">
                    <a:srgbClr val="000000"/>
                  </a:outerShdw>
                </a:effectLst>
                <a:latin typeface="Arial"/>
              </a:rPr>
              <a:t>           </a:t>
            </a:r>
            <a:br>
              <a:rPr lang="en-US" dirty="0">
                <a:solidFill>
                  <a:schemeClr val="tx2"/>
                </a:solidFill>
                <a:effectLst>
                  <a:outerShdw blurRad="38100" dist="38100" dir="2700000" algn="tl">
                    <a:srgbClr val="000000"/>
                  </a:outerShdw>
                </a:effectLst>
                <a:latin typeface="Arial"/>
              </a:rPr>
            </a:br>
            <a:r>
              <a:rPr lang="en-US" dirty="0">
                <a:solidFill>
                  <a:schemeClr val="tx2"/>
                </a:solidFill>
                <a:effectLst>
                  <a:outerShdw blurRad="38100" dist="38100" dir="2700000" algn="tl">
                    <a:srgbClr val="000000"/>
                  </a:outerShdw>
                </a:effectLst>
                <a:latin typeface="Arial"/>
              </a:rPr>
              <a:t>                   </a:t>
            </a:r>
            <a:r>
              <a:rPr lang="en-US" sz="3600" u="sng" dirty="0" err="1">
                <a:solidFill>
                  <a:srgbClr val="FFFF00"/>
                </a:solidFill>
                <a:effectLst>
                  <a:outerShdw blurRad="38100" dist="38100" dir="2700000" algn="tl">
                    <a:srgbClr val="000000"/>
                  </a:outerShdw>
                </a:effectLst>
                <a:latin typeface="Arial"/>
              </a:rPr>
              <a:t>Tập</a:t>
            </a:r>
            <a:r>
              <a:rPr lang="en-US" sz="3600" u="sng" dirty="0">
                <a:solidFill>
                  <a:srgbClr val="FFFF00"/>
                </a:solidFill>
                <a:effectLst>
                  <a:outerShdw blurRad="38100" dist="38100" dir="2700000" algn="tl">
                    <a:srgbClr val="000000"/>
                  </a:outerShdw>
                </a:effectLst>
                <a:latin typeface="Arial"/>
              </a:rPr>
              <a:t> </a:t>
            </a:r>
            <a:r>
              <a:rPr lang="en-US" sz="3600" u="sng" dirty="0" err="1">
                <a:solidFill>
                  <a:srgbClr val="FFFF00"/>
                </a:solidFill>
                <a:effectLst>
                  <a:outerShdw blurRad="38100" dist="38100" dir="2700000" algn="tl">
                    <a:srgbClr val="000000"/>
                  </a:outerShdw>
                </a:effectLst>
                <a:latin typeface="Arial"/>
              </a:rPr>
              <a:t>làm</a:t>
            </a:r>
            <a:r>
              <a:rPr lang="en-US" sz="3600" u="sng" dirty="0">
                <a:solidFill>
                  <a:srgbClr val="FFFF00"/>
                </a:solidFill>
                <a:effectLst>
                  <a:outerShdw blurRad="38100" dist="38100" dir="2700000" algn="tl">
                    <a:srgbClr val="000000"/>
                  </a:outerShdw>
                </a:effectLst>
                <a:latin typeface="Arial"/>
              </a:rPr>
              <a:t> </a:t>
            </a:r>
            <a:r>
              <a:rPr lang="en-US" sz="3600" u="sng" dirty="0" err="1">
                <a:solidFill>
                  <a:srgbClr val="FFFF00"/>
                </a:solidFill>
                <a:effectLst>
                  <a:outerShdw blurRad="38100" dist="38100" dir="2700000" algn="tl">
                    <a:srgbClr val="000000"/>
                  </a:outerShdw>
                </a:effectLst>
                <a:latin typeface="Arial"/>
              </a:rPr>
              <a:t>văn</a:t>
            </a:r>
            <a:r>
              <a:rPr lang="en-US" sz="3600" u="sng" dirty="0">
                <a:solidFill>
                  <a:srgbClr val="FFFF00"/>
                </a:solidFill>
                <a:effectLst>
                  <a:outerShdw blurRad="38100" dist="38100" dir="2700000" algn="tl">
                    <a:srgbClr val="000000"/>
                  </a:outerShdw>
                </a:effectLst>
                <a:latin typeface="Arial"/>
              </a:rPr>
              <a:t>:</a:t>
            </a:r>
          </a:p>
        </p:txBody>
      </p:sp>
      <p:sp>
        <p:nvSpPr>
          <p:cNvPr id="4103" name="Text Box 13"/>
          <p:cNvSpPr txBox="1">
            <a:spLocks noChangeArrowheads="1"/>
          </p:cNvSpPr>
          <p:nvPr/>
        </p:nvSpPr>
        <p:spPr bwMode="auto">
          <a:xfrm>
            <a:off x="-1524000" y="4572000"/>
            <a:ext cx="914400" cy="457200"/>
          </a:xfrm>
          <a:prstGeom prst="rect">
            <a:avLst/>
          </a:prstGeom>
          <a:noFill/>
          <a:ln w="9525">
            <a:noFill/>
            <a:miter lim="800000"/>
            <a:headEnd/>
            <a:tailEnd/>
          </a:ln>
        </p:spPr>
        <p:txBody>
          <a:bodyPr anchorCtr="1">
            <a:spAutoFit/>
          </a:bodyPr>
          <a:lstStyle/>
          <a:p>
            <a:pPr eaLnBrk="0" hangingPunct="0">
              <a:spcBef>
                <a:spcPct val="50000"/>
              </a:spcBef>
            </a:pPr>
            <a:endParaRPr lang="en-US" sz="2400">
              <a:solidFill>
                <a:srgbClr val="000099"/>
              </a:solidFill>
            </a:endParaRPr>
          </a:p>
        </p:txBody>
      </p:sp>
      <p:sp>
        <p:nvSpPr>
          <p:cNvPr id="4104" name="Text Box 17"/>
          <p:cNvSpPr txBox="1">
            <a:spLocks noChangeArrowheads="1"/>
          </p:cNvSpPr>
          <p:nvPr/>
        </p:nvSpPr>
        <p:spPr bwMode="auto">
          <a:xfrm>
            <a:off x="-3733800" y="3581400"/>
            <a:ext cx="762000" cy="366713"/>
          </a:xfrm>
          <a:prstGeom prst="rect">
            <a:avLst/>
          </a:prstGeom>
          <a:noFill/>
          <a:ln w="9525">
            <a:noFill/>
            <a:miter lim="800000"/>
            <a:headEnd/>
            <a:tailEnd/>
          </a:ln>
        </p:spPr>
        <p:txBody>
          <a:bodyPr anchorCtr="1">
            <a:spAutoFit/>
          </a:bodyPr>
          <a:lstStyle/>
          <a:p>
            <a:pPr eaLnBrk="0" hangingPunct="0">
              <a:spcBef>
                <a:spcPct val="50000"/>
              </a:spcBef>
            </a:pPr>
            <a:r>
              <a:rPr lang="en-US" sz="1800">
                <a:solidFill>
                  <a:srgbClr val="FFFF00"/>
                </a:solidFill>
              </a:rPr>
              <a:t>CN</a:t>
            </a:r>
          </a:p>
        </p:txBody>
      </p:sp>
      <p:sp>
        <p:nvSpPr>
          <p:cNvPr id="4105" name="Text Box 18"/>
          <p:cNvSpPr txBox="1">
            <a:spLocks noChangeArrowheads="1"/>
          </p:cNvSpPr>
          <p:nvPr/>
        </p:nvSpPr>
        <p:spPr bwMode="auto">
          <a:xfrm>
            <a:off x="-3886200" y="4419600"/>
            <a:ext cx="1066800" cy="366713"/>
          </a:xfrm>
          <a:prstGeom prst="rect">
            <a:avLst/>
          </a:prstGeom>
          <a:noFill/>
          <a:ln w="9525">
            <a:noFill/>
            <a:miter lim="800000"/>
            <a:headEnd/>
            <a:tailEnd/>
          </a:ln>
        </p:spPr>
        <p:txBody>
          <a:bodyPr anchorCtr="1">
            <a:spAutoFit/>
          </a:bodyPr>
          <a:lstStyle/>
          <a:p>
            <a:pPr eaLnBrk="0" hangingPunct="0">
              <a:spcBef>
                <a:spcPct val="50000"/>
              </a:spcBef>
            </a:pPr>
            <a:r>
              <a:rPr lang="en-US" sz="1800">
                <a:solidFill>
                  <a:srgbClr val="FFFF00"/>
                </a:solidFill>
              </a:rPr>
              <a:t>VN</a:t>
            </a:r>
          </a:p>
        </p:txBody>
      </p:sp>
      <p:sp>
        <p:nvSpPr>
          <p:cNvPr id="4106" name="Line 19"/>
          <p:cNvSpPr>
            <a:spLocks noChangeShapeType="1"/>
          </p:cNvSpPr>
          <p:nvPr/>
        </p:nvSpPr>
        <p:spPr bwMode="auto">
          <a:xfrm>
            <a:off x="-3733800" y="3352800"/>
            <a:ext cx="914400" cy="0"/>
          </a:xfrm>
          <a:prstGeom prst="line">
            <a:avLst/>
          </a:prstGeom>
          <a:noFill/>
          <a:ln w="9525">
            <a:solidFill>
              <a:schemeClr val="tx1"/>
            </a:solidFill>
            <a:round/>
            <a:headEnd/>
            <a:tailEnd/>
          </a:ln>
        </p:spPr>
        <p:txBody>
          <a:bodyPr anchor="ctr" anchorCtr="1"/>
          <a:lstStyle/>
          <a:p>
            <a:endParaRPr lang="en-US"/>
          </a:p>
        </p:txBody>
      </p:sp>
      <p:sp>
        <p:nvSpPr>
          <p:cNvPr id="4107" name="Line 20"/>
          <p:cNvSpPr>
            <a:spLocks noChangeShapeType="1"/>
          </p:cNvSpPr>
          <p:nvPr/>
        </p:nvSpPr>
        <p:spPr bwMode="auto">
          <a:xfrm>
            <a:off x="2133600" y="7620000"/>
            <a:ext cx="6477000" cy="0"/>
          </a:xfrm>
          <a:prstGeom prst="line">
            <a:avLst/>
          </a:prstGeom>
          <a:noFill/>
          <a:ln w="57150" cmpd="thinThick">
            <a:solidFill>
              <a:schemeClr val="tx1"/>
            </a:solidFill>
            <a:round/>
            <a:headEnd/>
            <a:tailEnd/>
          </a:ln>
        </p:spPr>
        <p:txBody>
          <a:bodyPr anchor="ctr" anchorCtr="1"/>
          <a:lstStyle/>
          <a:p>
            <a:endParaRPr lang="en-US"/>
          </a:p>
        </p:txBody>
      </p:sp>
      <p:sp>
        <p:nvSpPr>
          <p:cNvPr id="6165" name="Text Box 21"/>
          <p:cNvSpPr txBox="1">
            <a:spLocks noChangeArrowheads="1"/>
          </p:cNvSpPr>
          <p:nvPr/>
        </p:nvSpPr>
        <p:spPr bwMode="auto">
          <a:xfrm>
            <a:off x="0" y="1066800"/>
            <a:ext cx="9144000" cy="579438"/>
          </a:xfrm>
          <a:prstGeom prst="rect">
            <a:avLst/>
          </a:prstGeom>
          <a:noFill/>
          <a:ln w="9525">
            <a:noFill/>
            <a:miter lim="800000"/>
            <a:headEnd/>
            <a:tailEnd/>
          </a:ln>
          <a:effectLst/>
        </p:spPr>
        <p:txBody>
          <a:bodyPr>
            <a:spAutoFit/>
          </a:bodyPr>
          <a:lstStyle/>
          <a:p>
            <a:pPr eaLnBrk="0" hangingPunct="0">
              <a:spcBef>
                <a:spcPct val="50000"/>
              </a:spcBef>
              <a:defRPr/>
            </a:pPr>
            <a:r>
              <a:rPr lang="en-US" sz="3200">
                <a:solidFill>
                  <a:schemeClr val="tx2"/>
                </a:solidFill>
                <a:effectLst>
                  <a:outerShdw blurRad="38100" dist="38100" dir="2700000" algn="tl">
                    <a:srgbClr val="000000"/>
                  </a:outerShdw>
                </a:effectLst>
                <a:latin typeface="Arial"/>
              </a:rPr>
              <a:t> </a:t>
            </a:r>
            <a:endParaRPr lang="en-US" sz="3200">
              <a:latin typeface="Arial"/>
            </a:endParaRPr>
          </a:p>
        </p:txBody>
      </p:sp>
      <p:sp>
        <p:nvSpPr>
          <p:cNvPr id="6166" name="Text Box 22"/>
          <p:cNvSpPr txBox="1">
            <a:spLocks noChangeArrowheads="1"/>
          </p:cNvSpPr>
          <p:nvPr/>
        </p:nvSpPr>
        <p:spPr bwMode="auto">
          <a:xfrm>
            <a:off x="533400" y="2971800"/>
            <a:ext cx="8305800" cy="3297238"/>
          </a:xfrm>
          <a:prstGeom prst="rect">
            <a:avLst/>
          </a:prstGeom>
          <a:noFill/>
          <a:ln w="9525">
            <a:noFill/>
            <a:miter lim="800000"/>
            <a:headEnd/>
            <a:tailEnd/>
          </a:ln>
        </p:spPr>
        <p:txBody>
          <a:bodyPr>
            <a:spAutoFit/>
          </a:bodyPr>
          <a:lstStyle/>
          <a:p>
            <a:pPr>
              <a:spcBef>
                <a:spcPct val="50000"/>
              </a:spcBef>
            </a:pPr>
            <a:r>
              <a:rPr lang="en-US" b="1" i="1"/>
              <a:t>2. Quan sát một cây mà em yêu thích và cho biết:</a:t>
            </a:r>
          </a:p>
          <a:p>
            <a:pPr>
              <a:spcBef>
                <a:spcPct val="50000"/>
              </a:spcBef>
            </a:pPr>
            <a:r>
              <a:rPr lang="en-US"/>
              <a:t>a, Cây đó là cây gì?</a:t>
            </a:r>
          </a:p>
          <a:p>
            <a:pPr>
              <a:spcBef>
                <a:spcPct val="50000"/>
              </a:spcBef>
            </a:pPr>
            <a:r>
              <a:rPr lang="en-US"/>
              <a:t>b, Cây có ích lợi gì?</a:t>
            </a:r>
          </a:p>
          <a:p>
            <a:pPr>
              <a:spcBef>
                <a:spcPct val="50000"/>
              </a:spcBef>
            </a:pPr>
            <a:r>
              <a:rPr lang="en-US"/>
              <a:t>c, Em yêu thích gắn bó với cây như thế nào? Em có cảm nghĩ gì về cây?</a:t>
            </a:r>
          </a:p>
        </p:txBody>
      </p:sp>
      <p:sp>
        <p:nvSpPr>
          <p:cNvPr id="4110" name="Text Box 23"/>
          <p:cNvSpPr txBox="1">
            <a:spLocks noChangeArrowheads="1"/>
          </p:cNvSpPr>
          <p:nvPr/>
        </p:nvSpPr>
        <p:spPr bwMode="auto">
          <a:xfrm>
            <a:off x="838200" y="1295400"/>
            <a:ext cx="7848600" cy="1798638"/>
          </a:xfrm>
          <a:prstGeom prst="rect">
            <a:avLst/>
          </a:prstGeom>
          <a:noFill/>
          <a:ln w="9525">
            <a:noFill/>
            <a:miter lim="800000"/>
            <a:headEnd/>
            <a:tailEnd/>
          </a:ln>
        </p:spPr>
        <p:txBody>
          <a:bodyPr>
            <a:spAutoFit/>
          </a:bodyPr>
          <a:lstStyle/>
          <a:p>
            <a:pPr algn="ctr">
              <a:spcBef>
                <a:spcPct val="50000"/>
              </a:spcBef>
            </a:pPr>
            <a:r>
              <a:rPr lang="en-US" sz="3200">
                <a:solidFill>
                  <a:srgbClr val="0000FF"/>
                </a:solidFill>
              </a:rPr>
              <a:t>Luyện tập xây dựng kết bài trong bài văn      miêu tả cây cối</a:t>
            </a:r>
          </a:p>
          <a:p>
            <a:pPr>
              <a:spcBef>
                <a:spcPct val="50000"/>
              </a:spcBef>
            </a:pP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166">
                                            <p:txEl>
                                              <p:pRg st="0" end="0"/>
                                            </p:txEl>
                                          </p:spTgt>
                                        </p:tgtEl>
                                        <p:attrNameLst>
                                          <p:attrName>style.visibility</p:attrName>
                                        </p:attrNameLst>
                                      </p:cBhvr>
                                      <p:to>
                                        <p:strVal val="visible"/>
                                      </p:to>
                                    </p:set>
                                    <p:animEffect transition="in" filter="wipe(down)">
                                      <p:cBhvr>
                                        <p:cTn id="7" dur="500"/>
                                        <p:tgtEl>
                                          <p:spTgt spid="616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166">
                                            <p:txEl>
                                              <p:pRg st="1" end="1"/>
                                            </p:txEl>
                                          </p:spTgt>
                                        </p:tgtEl>
                                        <p:attrNameLst>
                                          <p:attrName>style.visibility</p:attrName>
                                        </p:attrNameLst>
                                      </p:cBhvr>
                                      <p:to>
                                        <p:strVal val="visible"/>
                                      </p:to>
                                    </p:set>
                                    <p:animEffect transition="in" filter="wipe(down)">
                                      <p:cBhvr>
                                        <p:cTn id="10" dur="500"/>
                                        <p:tgtEl>
                                          <p:spTgt spid="616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166">
                                            <p:txEl>
                                              <p:pRg st="2" end="2"/>
                                            </p:txEl>
                                          </p:spTgt>
                                        </p:tgtEl>
                                        <p:attrNameLst>
                                          <p:attrName>style.visibility</p:attrName>
                                        </p:attrNameLst>
                                      </p:cBhvr>
                                      <p:to>
                                        <p:strVal val="visible"/>
                                      </p:to>
                                    </p:set>
                                    <p:animEffect transition="in" filter="wipe(down)">
                                      <p:cBhvr>
                                        <p:cTn id="13" dur="500"/>
                                        <p:tgtEl>
                                          <p:spTgt spid="6166">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6166">
                                            <p:txEl>
                                              <p:pRg st="3" end="3"/>
                                            </p:txEl>
                                          </p:spTgt>
                                        </p:tgtEl>
                                        <p:attrNameLst>
                                          <p:attrName>style.visibility</p:attrName>
                                        </p:attrNameLst>
                                      </p:cBhvr>
                                      <p:to>
                                        <p:strVal val="visible"/>
                                      </p:to>
                                    </p:set>
                                    <p:animEffect transition="in" filter="wipe(down)">
                                      <p:cBhvr>
                                        <p:cTn id="16" dur="500"/>
                                        <p:tgtEl>
                                          <p:spTgt spid="61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A01 (4)"/>
          <p:cNvPicPr>
            <a:picLocks noChangeAspect="1" noChangeArrowheads="1"/>
          </p:cNvPicPr>
          <p:nvPr>
            <p:ph type="body" idx="1"/>
          </p:nvPr>
        </p:nvPicPr>
        <p:blipFill>
          <a:blip r:embed="rId2"/>
          <a:srcRect/>
          <a:stretch>
            <a:fillRect/>
          </a:stretch>
        </p:blipFill>
        <p:spPr>
          <a:xfrm>
            <a:off x="0" y="76200"/>
            <a:ext cx="9144000" cy="68580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p:cTn id="7" dur="1000" fill="hold"/>
                                        <p:tgtEl>
                                          <p:spTgt spid="27652"/>
                                        </p:tgtEl>
                                        <p:attrNameLst>
                                          <p:attrName>ppt_w</p:attrName>
                                        </p:attrNameLst>
                                      </p:cBhvr>
                                      <p:tavLst>
                                        <p:tav tm="0">
                                          <p:val>
                                            <p:strVal val="#ppt_w+.3"/>
                                          </p:val>
                                        </p:tav>
                                        <p:tav tm="100000">
                                          <p:val>
                                            <p:strVal val="#ppt_w"/>
                                          </p:val>
                                        </p:tav>
                                      </p:tavLst>
                                    </p:anim>
                                    <p:anim calcmode="lin" valueType="num">
                                      <p:cBhvr>
                                        <p:cTn id="8" dur="1000" fill="hold"/>
                                        <p:tgtEl>
                                          <p:spTgt spid="27652"/>
                                        </p:tgtEl>
                                        <p:attrNameLst>
                                          <p:attrName>ppt_h</p:attrName>
                                        </p:attrNameLst>
                                      </p:cBhvr>
                                      <p:tavLst>
                                        <p:tav tm="0">
                                          <p:val>
                                            <p:strVal val="#ppt_h"/>
                                          </p:val>
                                        </p:tav>
                                        <p:tav tm="100000">
                                          <p:val>
                                            <p:strVal val="#ppt_h"/>
                                          </p:val>
                                        </p:tav>
                                      </p:tavLst>
                                    </p:anim>
                                    <p:animEffect transition="in" filter="fade">
                                      <p:cBhvr>
                                        <p:cTn id="9" dur="1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A01 (3)"/>
          <p:cNvPicPr>
            <a:picLocks noChangeAspect="1" noChangeArrowheads="1"/>
          </p:cNvPicPr>
          <p:nvPr>
            <p:ph type="body" idx="1"/>
          </p:nvPr>
        </p:nvPicPr>
        <p:blipFill>
          <a:blip r:embed="rId2"/>
          <a:srcRect/>
          <a:stretch>
            <a:fillRect/>
          </a:stretch>
        </p:blipFill>
        <p:spPr>
          <a:xfrm>
            <a:off x="0" y="0"/>
            <a:ext cx="9144000" cy="68580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fade">
                                      <p:cBhvr>
                                        <p:cTn id="7" dur="1000"/>
                                        <p:tgtEl>
                                          <p:spTgt spid="28676"/>
                                        </p:tgtEl>
                                      </p:cBhvr>
                                    </p:animEffect>
                                    <p:anim calcmode="lin" valueType="num">
                                      <p:cBhvr>
                                        <p:cTn id="8" dur="1000" fill="hold"/>
                                        <p:tgtEl>
                                          <p:spTgt spid="28676"/>
                                        </p:tgtEl>
                                        <p:attrNameLst>
                                          <p:attrName>ppt_x</p:attrName>
                                        </p:attrNameLst>
                                      </p:cBhvr>
                                      <p:tavLst>
                                        <p:tav tm="0">
                                          <p:val>
                                            <p:strVal val="#ppt_x"/>
                                          </p:val>
                                        </p:tav>
                                        <p:tav tm="100000">
                                          <p:val>
                                            <p:strVal val="#ppt_x"/>
                                          </p:val>
                                        </p:tav>
                                      </p:tavLst>
                                    </p:anim>
                                    <p:anim calcmode="lin" valueType="num">
                                      <p:cBhvr>
                                        <p:cTn id="9" dur="1000" fill="hold"/>
                                        <p:tgtEl>
                                          <p:spTgt spid="286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sz="4000" smtClean="0">
                <a:effectLst>
                  <a:outerShdw blurRad="38100" dist="38100" dir="2700000" algn="tl">
                    <a:srgbClr val="000000"/>
                  </a:outerShdw>
                </a:effectLst>
              </a:rPr>
              <a:t>Thứ tư ngày 18 tháng  năm 2009</a:t>
            </a:r>
            <a:br>
              <a:rPr lang="en-US" sz="4000" smtClean="0">
                <a:effectLst>
                  <a:outerShdw blurRad="38100" dist="38100" dir="2700000" algn="tl">
                    <a:srgbClr val="000000"/>
                  </a:outerShdw>
                </a:effectLst>
              </a:rPr>
            </a:br>
            <a:r>
              <a:rPr lang="en-US" sz="4000" smtClean="0">
                <a:effectLst>
                  <a:outerShdw blurRad="38100" dist="38100" dir="2700000" algn="tl">
                    <a:srgbClr val="000000"/>
                  </a:outerShdw>
                </a:effectLst>
              </a:rPr>
              <a:t>     </a:t>
            </a:r>
            <a:r>
              <a:rPr lang="en-US" sz="3600" u="sng" smtClean="0">
                <a:solidFill>
                  <a:srgbClr val="FFFF00"/>
                </a:solidFill>
                <a:effectLst>
                  <a:outerShdw blurRad="38100" dist="38100" dir="2700000" algn="tl">
                    <a:srgbClr val="000000"/>
                  </a:outerShdw>
                </a:effectLst>
              </a:rPr>
              <a:t>Tập làm văn:</a:t>
            </a:r>
          </a:p>
        </p:txBody>
      </p:sp>
      <p:sp>
        <p:nvSpPr>
          <p:cNvPr id="7171" name="Text Box 5"/>
          <p:cNvSpPr txBox="1">
            <a:spLocks noChangeArrowheads="1"/>
          </p:cNvSpPr>
          <p:nvPr/>
        </p:nvSpPr>
        <p:spPr bwMode="auto">
          <a:xfrm>
            <a:off x="1371600" y="1752600"/>
            <a:ext cx="6705600" cy="366713"/>
          </a:xfrm>
          <a:prstGeom prst="rect">
            <a:avLst/>
          </a:prstGeom>
          <a:noFill/>
          <a:ln w="9525">
            <a:noFill/>
            <a:miter lim="800000"/>
            <a:headEnd/>
            <a:tailEnd/>
          </a:ln>
        </p:spPr>
        <p:txBody>
          <a:bodyPr>
            <a:spAutoFit/>
          </a:bodyPr>
          <a:lstStyle/>
          <a:p>
            <a:pPr>
              <a:spcBef>
                <a:spcPct val="50000"/>
              </a:spcBef>
            </a:pPr>
            <a:endParaRPr lang="en-US" sz="1800"/>
          </a:p>
        </p:txBody>
      </p:sp>
      <p:sp>
        <p:nvSpPr>
          <p:cNvPr id="7172" name="Text Box 6"/>
          <p:cNvSpPr txBox="1">
            <a:spLocks noChangeArrowheads="1"/>
          </p:cNvSpPr>
          <p:nvPr/>
        </p:nvSpPr>
        <p:spPr bwMode="auto">
          <a:xfrm>
            <a:off x="457200" y="1447800"/>
            <a:ext cx="8305800" cy="1479550"/>
          </a:xfrm>
          <a:prstGeom prst="rect">
            <a:avLst/>
          </a:prstGeom>
          <a:noFill/>
          <a:ln w="9525">
            <a:noFill/>
            <a:miter lim="800000"/>
            <a:headEnd/>
            <a:tailEnd/>
          </a:ln>
        </p:spPr>
        <p:txBody>
          <a:bodyPr>
            <a:spAutoFit/>
          </a:bodyPr>
          <a:lstStyle/>
          <a:p>
            <a:pPr algn="ctr">
              <a:spcBef>
                <a:spcPct val="50000"/>
              </a:spcBef>
            </a:pPr>
            <a:r>
              <a:rPr lang="en-US" sz="3200">
                <a:solidFill>
                  <a:srgbClr val="0000FF"/>
                </a:solidFill>
              </a:rPr>
              <a:t>Luyện tập xây dựng kết bài trong bài văn      miêu tả cây cối</a:t>
            </a:r>
          </a:p>
          <a:p>
            <a:pPr>
              <a:spcBef>
                <a:spcPct val="50000"/>
              </a:spcBef>
            </a:pPr>
            <a:endParaRPr lang="en-US" sz="1800"/>
          </a:p>
        </p:txBody>
      </p:sp>
      <p:sp>
        <p:nvSpPr>
          <p:cNvPr id="30727" name="Text Box 7"/>
          <p:cNvSpPr txBox="1">
            <a:spLocks noChangeArrowheads="1"/>
          </p:cNvSpPr>
          <p:nvPr/>
        </p:nvSpPr>
        <p:spPr bwMode="auto">
          <a:xfrm>
            <a:off x="609600" y="2743200"/>
            <a:ext cx="8229600" cy="1066800"/>
          </a:xfrm>
          <a:prstGeom prst="rect">
            <a:avLst/>
          </a:prstGeom>
          <a:noFill/>
          <a:ln w="9525">
            <a:noFill/>
            <a:miter lim="800000"/>
            <a:headEnd/>
            <a:tailEnd/>
          </a:ln>
        </p:spPr>
        <p:txBody>
          <a:bodyPr>
            <a:spAutoFit/>
          </a:bodyPr>
          <a:lstStyle/>
          <a:p>
            <a:pPr>
              <a:spcBef>
                <a:spcPct val="50000"/>
              </a:spcBef>
            </a:pPr>
            <a:r>
              <a:rPr lang="en-US" sz="3200"/>
              <a:t>3. Dựa vào các câu trả lời trên, h</a:t>
            </a:r>
            <a:r>
              <a:rPr lang="en-US"/>
              <a:t>ãy </a:t>
            </a:r>
            <a:r>
              <a:rPr lang="en-US" sz="3200"/>
              <a:t>viết một kết bài mở rộng cho bài văn.</a:t>
            </a:r>
          </a:p>
        </p:txBody>
      </p:sp>
      <p:sp>
        <p:nvSpPr>
          <p:cNvPr id="7174" name="Text Box 8"/>
          <p:cNvSpPr txBox="1">
            <a:spLocks noChangeArrowheads="1"/>
          </p:cNvSpPr>
          <p:nvPr/>
        </p:nvSpPr>
        <p:spPr bwMode="auto">
          <a:xfrm>
            <a:off x="1066800" y="4953000"/>
            <a:ext cx="2743200" cy="519113"/>
          </a:xfrm>
          <a:prstGeom prst="rect">
            <a:avLst/>
          </a:prstGeom>
          <a:noFill/>
          <a:ln w="9525">
            <a:noFill/>
            <a:miter lim="800000"/>
            <a:headEnd/>
            <a:tailEnd/>
          </a:ln>
        </p:spPr>
        <p:txBody>
          <a:bodyPr>
            <a:spAutoFit/>
          </a:bodyPr>
          <a:lstStyle/>
          <a:p>
            <a:pPr>
              <a:spcBef>
                <a:spcPct val="50000"/>
              </a:spcBef>
            </a:pPr>
            <a:endParaRPr lang="en-US"/>
          </a:p>
        </p:txBody>
      </p:sp>
      <p:sp>
        <p:nvSpPr>
          <p:cNvPr id="30729" name="Line 9"/>
          <p:cNvSpPr>
            <a:spLocks noChangeShapeType="1"/>
          </p:cNvSpPr>
          <p:nvPr/>
        </p:nvSpPr>
        <p:spPr bwMode="auto">
          <a:xfrm flipV="1">
            <a:off x="1219200" y="3276600"/>
            <a:ext cx="4910138" cy="47625"/>
          </a:xfrm>
          <a:prstGeom prst="line">
            <a:avLst/>
          </a:prstGeom>
          <a:noFill/>
          <a:ln w="9525">
            <a:solidFill>
              <a:srgbClr val="FF3300"/>
            </a:solidFill>
            <a:round/>
            <a:headEnd/>
            <a:tailEnd/>
          </a:ln>
        </p:spPr>
        <p:txBody>
          <a:bodyPr/>
          <a:lstStyle/>
          <a:p>
            <a:endParaRPr lang="en-US"/>
          </a:p>
        </p:txBody>
      </p:sp>
      <p:sp>
        <p:nvSpPr>
          <p:cNvPr id="7176" name="Text Box 10"/>
          <p:cNvSpPr txBox="1">
            <a:spLocks noChangeArrowheads="1"/>
          </p:cNvSpPr>
          <p:nvPr/>
        </p:nvSpPr>
        <p:spPr bwMode="auto">
          <a:xfrm>
            <a:off x="6248400" y="3954463"/>
            <a:ext cx="609600" cy="519112"/>
          </a:xfrm>
          <a:prstGeom prst="rect">
            <a:avLst/>
          </a:prstGeom>
          <a:noFill/>
          <a:ln w="9525">
            <a:noFill/>
            <a:miter lim="800000"/>
            <a:headEnd/>
            <a:tailEnd/>
          </a:ln>
        </p:spPr>
        <p:txBody>
          <a:bodyPr>
            <a:spAutoFit/>
          </a:bodyPr>
          <a:lstStyle/>
          <a:p>
            <a:pPr>
              <a:spcBef>
                <a:spcPct val="50000"/>
              </a:spcBef>
            </a:pPr>
            <a:endParaRPr lang="en-US"/>
          </a:p>
        </p:txBody>
      </p:sp>
      <p:sp>
        <p:nvSpPr>
          <p:cNvPr id="30731" name="Line 11"/>
          <p:cNvSpPr>
            <a:spLocks noChangeShapeType="1"/>
          </p:cNvSpPr>
          <p:nvPr/>
        </p:nvSpPr>
        <p:spPr bwMode="auto">
          <a:xfrm>
            <a:off x="7153275" y="3276600"/>
            <a:ext cx="533400" cy="0"/>
          </a:xfrm>
          <a:prstGeom prst="line">
            <a:avLst/>
          </a:prstGeom>
          <a:noFill/>
          <a:ln w="9525">
            <a:solidFill>
              <a:srgbClr val="FF3300"/>
            </a:solidFill>
            <a:round/>
            <a:headEnd/>
            <a:tailEnd/>
          </a:ln>
        </p:spPr>
        <p:txBody>
          <a:bodyPr/>
          <a:lstStyle/>
          <a:p>
            <a:endParaRPr lang="en-US"/>
          </a:p>
        </p:txBody>
      </p:sp>
      <p:sp>
        <p:nvSpPr>
          <p:cNvPr id="7178" name="Text Box 12"/>
          <p:cNvSpPr txBox="1">
            <a:spLocks noChangeArrowheads="1"/>
          </p:cNvSpPr>
          <p:nvPr/>
        </p:nvSpPr>
        <p:spPr bwMode="auto">
          <a:xfrm>
            <a:off x="609600" y="4411663"/>
            <a:ext cx="2667000" cy="519112"/>
          </a:xfrm>
          <a:prstGeom prst="rect">
            <a:avLst/>
          </a:prstGeom>
          <a:noFill/>
          <a:ln w="9525">
            <a:noFill/>
            <a:miter lim="800000"/>
            <a:headEnd/>
            <a:tailEnd/>
          </a:ln>
        </p:spPr>
        <p:txBody>
          <a:bodyPr>
            <a:spAutoFit/>
          </a:bodyPr>
          <a:lstStyle/>
          <a:p>
            <a:pPr>
              <a:spcBef>
                <a:spcPct val="50000"/>
              </a:spcBef>
            </a:pPr>
            <a:endParaRPr lang="en-US"/>
          </a:p>
        </p:txBody>
      </p:sp>
      <p:sp>
        <p:nvSpPr>
          <p:cNvPr id="30733" name="Line 13"/>
          <p:cNvSpPr>
            <a:spLocks noChangeShapeType="1"/>
          </p:cNvSpPr>
          <p:nvPr/>
        </p:nvSpPr>
        <p:spPr bwMode="auto">
          <a:xfrm>
            <a:off x="804863" y="3762375"/>
            <a:ext cx="2667000" cy="0"/>
          </a:xfrm>
          <a:prstGeom prst="line">
            <a:avLst/>
          </a:prstGeom>
          <a:noFill/>
          <a:ln w="9525">
            <a:solidFill>
              <a:srgbClr val="FF33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0727">
                                            <p:txEl>
                                              <p:pRg st="0" end="0"/>
                                            </p:txEl>
                                          </p:spTgt>
                                        </p:tgtEl>
                                        <p:attrNameLst>
                                          <p:attrName>style.visibility</p:attrName>
                                        </p:attrNameLst>
                                      </p:cBhvr>
                                      <p:to>
                                        <p:strVal val="visible"/>
                                      </p:to>
                                    </p:set>
                                    <p:animEffect transition="in" filter="randombar(horizontal)">
                                      <p:cBhvr>
                                        <p:cTn id="7" dur="500"/>
                                        <p:tgtEl>
                                          <p:spTgt spid="307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0729"/>
                                        </p:tgtEl>
                                        <p:attrNameLst>
                                          <p:attrName>style.visibility</p:attrName>
                                        </p:attrNameLst>
                                      </p:cBhvr>
                                      <p:to>
                                        <p:strVal val="visible"/>
                                      </p:to>
                                    </p:set>
                                    <p:animEffect transition="in" filter="fade">
                                      <p:cBhvr>
                                        <p:cTn id="12" dur="1000"/>
                                        <p:tgtEl>
                                          <p:spTgt spid="30729"/>
                                        </p:tgtEl>
                                      </p:cBhvr>
                                    </p:animEffect>
                                    <p:anim calcmode="lin" valueType="num">
                                      <p:cBhvr>
                                        <p:cTn id="13" dur="1000" fill="hold"/>
                                        <p:tgtEl>
                                          <p:spTgt spid="30729"/>
                                        </p:tgtEl>
                                        <p:attrNameLst>
                                          <p:attrName>ppt_x</p:attrName>
                                        </p:attrNameLst>
                                      </p:cBhvr>
                                      <p:tavLst>
                                        <p:tav tm="0">
                                          <p:val>
                                            <p:strVal val="#ppt_x"/>
                                          </p:val>
                                        </p:tav>
                                        <p:tav tm="100000">
                                          <p:val>
                                            <p:strVal val="#ppt_x"/>
                                          </p:val>
                                        </p:tav>
                                      </p:tavLst>
                                    </p:anim>
                                    <p:anim calcmode="lin" valueType="num">
                                      <p:cBhvr>
                                        <p:cTn id="14" dur="1000" fill="hold"/>
                                        <p:tgtEl>
                                          <p:spTgt spid="3072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0731"/>
                                        </p:tgtEl>
                                        <p:attrNameLst>
                                          <p:attrName>style.visibility</p:attrName>
                                        </p:attrNameLst>
                                      </p:cBhvr>
                                      <p:to>
                                        <p:strVal val="visible"/>
                                      </p:to>
                                    </p:set>
                                    <p:animEffect transition="in" filter="fade">
                                      <p:cBhvr>
                                        <p:cTn id="19" dur="1000"/>
                                        <p:tgtEl>
                                          <p:spTgt spid="30731"/>
                                        </p:tgtEl>
                                      </p:cBhvr>
                                    </p:animEffect>
                                    <p:anim calcmode="lin" valueType="num">
                                      <p:cBhvr>
                                        <p:cTn id="20" dur="1000" fill="hold"/>
                                        <p:tgtEl>
                                          <p:spTgt spid="30731"/>
                                        </p:tgtEl>
                                        <p:attrNameLst>
                                          <p:attrName>ppt_x</p:attrName>
                                        </p:attrNameLst>
                                      </p:cBhvr>
                                      <p:tavLst>
                                        <p:tav tm="0">
                                          <p:val>
                                            <p:strVal val="#ppt_x"/>
                                          </p:val>
                                        </p:tav>
                                        <p:tav tm="100000">
                                          <p:val>
                                            <p:strVal val="#ppt_x"/>
                                          </p:val>
                                        </p:tav>
                                      </p:tavLst>
                                    </p:anim>
                                    <p:anim calcmode="lin" valueType="num">
                                      <p:cBhvr>
                                        <p:cTn id="21" dur="1000" fill="hold"/>
                                        <p:tgtEl>
                                          <p:spTgt spid="30731"/>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0733"/>
                                        </p:tgtEl>
                                        <p:attrNameLst>
                                          <p:attrName>style.visibility</p:attrName>
                                        </p:attrNameLst>
                                      </p:cBhvr>
                                      <p:to>
                                        <p:strVal val="visible"/>
                                      </p:to>
                                    </p:set>
                                    <p:animEffect transition="in" filter="fade">
                                      <p:cBhvr>
                                        <p:cTn id="26" dur="1000"/>
                                        <p:tgtEl>
                                          <p:spTgt spid="30733"/>
                                        </p:tgtEl>
                                      </p:cBhvr>
                                    </p:animEffect>
                                    <p:anim calcmode="lin" valueType="num">
                                      <p:cBhvr>
                                        <p:cTn id="27" dur="1000" fill="hold"/>
                                        <p:tgtEl>
                                          <p:spTgt spid="30733"/>
                                        </p:tgtEl>
                                        <p:attrNameLst>
                                          <p:attrName>ppt_x</p:attrName>
                                        </p:attrNameLst>
                                      </p:cBhvr>
                                      <p:tavLst>
                                        <p:tav tm="0">
                                          <p:val>
                                            <p:strVal val="#ppt_x"/>
                                          </p:val>
                                        </p:tav>
                                        <p:tav tm="100000">
                                          <p:val>
                                            <p:strVal val="#ppt_x"/>
                                          </p:val>
                                        </p:tav>
                                      </p:tavLst>
                                    </p:anim>
                                    <p:anim calcmode="lin" valueType="num">
                                      <p:cBhvr>
                                        <p:cTn id="28" dur="1000" fill="hold"/>
                                        <p:tgtEl>
                                          <p:spTgt spid="307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9" grpId="0" animBg="1"/>
      <p:bldP spid="30731" grpId="0" animBg="1"/>
      <p:bldP spid="307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z="4000" dirty="0" smtClean="0">
                <a:effectLst>
                  <a:outerShdw blurRad="38100" dist="38100" dir="2700000" algn="tl">
                    <a:srgbClr val="000000"/>
                  </a:outerShdw>
                </a:effectLst>
              </a:rPr>
              <a:t/>
            </a:r>
            <a:br>
              <a:rPr lang="en-US" sz="4000" dirty="0" smtClean="0">
                <a:effectLst>
                  <a:outerShdw blurRad="38100" dist="38100" dir="2700000" algn="tl">
                    <a:srgbClr val="000000"/>
                  </a:outerShdw>
                </a:effectLst>
              </a:rPr>
            </a:br>
            <a:r>
              <a:rPr lang="en-US" sz="4000" dirty="0" smtClean="0">
                <a:effectLst>
                  <a:outerShdw blurRad="38100" dist="38100" dir="2700000" algn="tl">
                    <a:srgbClr val="000000"/>
                  </a:outerShdw>
                </a:effectLst>
              </a:rPr>
              <a:t>     </a:t>
            </a:r>
            <a:r>
              <a:rPr lang="en-US" sz="3600" u="sng" dirty="0" err="1" smtClean="0">
                <a:solidFill>
                  <a:srgbClr val="FFFF00"/>
                </a:solidFill>
                <a:effectLst>
                  <a:outerShdw blurRad="38100" dist="38100" dir="2700000" algn="tl">
                    <a:srgbClr val="000000"/>
                  </a:outerShdw>
                </a:effectLst>
              </a:rPr>
              <a:t>Tập</a:t>
            </a:r>
            <a:r>
              <a:rPr lang="en-US" sz="3600" u="sng" dirty="0" smtClean="0">
                <a:solidFill>
                  <a:srgbClr val="FFFF00"/>
                </a:solidFill>
                <a:effectLst>
                  <a:outerShdw blurRad="38100" dist="38100" dir="2700000" algn="tl">
                    <a:srgbClr val="000000"/>
                  </a:outerShdw>
                </a:effectLst>
              </a:rPr>
              <a:t> </a:t>
            </a:r>
            <a:r>
              <a:rPr lang="en-US" sz="3600" u="sng" dirty="0" err="1" smtClean="0">
                <a:solidFill>
                  <a:srgbClr val="FFFF00"/>
                </a:solidFill>
                <a:effectLst>
                  <a:outerShdw blurRad="38100" dist="38100" dir="2700000" algn="tl">
                    <a:srgbClr val="000000"/>
                  </a:outerShdw>
                </a:effectLst>
              </a:rPr>
              <a:t>làm</a:t>
            </a:r>
            <a:r>
              <a:rPr lang="en-US" sz="3600" u="sng" dirty="0" smtClean="0">
                <a:solidFill>
                  <a:srgbClr val="FFFF00"/>
                </a:solidFill>
                <a:effectLst>
                  <a:outerShdw blurRad="38100" dist="38100" dir="2700000" algn="tl">
                    <a:srgbClr val="000000"/>
                  </a:outerShdw>
                </a:effectLst>
              </a:rPr>
              <a:t> </a:t>
            </a:r>
            <a:r>
              <a:rPr lang="en-US" sz="3600" u="sng" dirty="0" err="1" smtClean="0">
                <a:solidFill>
                  <a:srgbClr val="FFFF00"/>
                </a:solidFill>
                <a:effectLst>
                  <a:outerShdw blurRad="38100" dist="38100" dir="2700000" algn="tl">
                    <a:srgbClr val="000000"/>
                  </a:outerShdw>
                </a:effectLst>
              </a:rPr>
              <a:t>văn</a:t>
            </a:r>
            <a:r>
              <a:rPr lang="en-US" sz="3600" u="sng" dirty="0" smtClean="0">
                <a:solidFill>
                  <a:srgbClr val="FFFF00"/>
                </a:solidFill>
                <a:effectLst>
                  <a:outerShdw blurRad="38100" dist="38100" dir="2700000" algn="tl">
                    <a:srgbClr val="000000"/>
                  </a:outerShdw>
                </a:effectLst>
              </a:rPr>
              <a:t>:</a:t>
            </a:r>
          </a:p>
        </p:txBody>
      </p:sp>
      <p:sp>
        <p:nvSpPr>
          <p:cNvPr id="8195" name="Text Box 3"/>
          <p:cNvSpPr txBox="1">
            <a:spLocks noChangeArrowheads="1"/>
          </p:cNvSpPr>
          <p:nvPr/>
        </p:nvSpPr>
        <p:spPr bwMode="auto">
          <a:xfrm>
            <a:off x="1371600" y="1752600"/>
            <a:ext cx="6705600" cy="366713"/>
          </a:xfrm>
          <a:prstGeom prst="rect">
            <a:avLst/>
          </a:prstGeom>
          <a:noFill/>
          <a:ln w="9525">
            <a:noFill/>
            <a:miter lim="800000"/>
            <a:headEnd/>
            <a:tailEnd/>
          </a:ln>
        </p:spPr>
        <p:txBody>
          <a:bodyPr>
            <a:spAutoFit/>
          </a:bodyPr>
          <a:lstStyle/>
          <a:p>
            <a:pPr>
              <a:spcBef>
                <a:spcPct val="50000"/>
              </a:spcBef>
            </a:pPr>
            <a:endParaRPr lang="en-US" sz="1800"/>
          </a:p>
        </p:txBody>
      </p:sp>
      <p:sp>
        <p:nvSpPr>
          <p:cNvPr id="8196" name="Text Box 4"/>
          <p:cNvSpPr txBox="1">
            <a:spLocks noChangeArrowheads="1"/>
          </p:cNvSpPr>
          <p:nvPr/>
        </p:nvSpPr>
        <p:spPr bwMode="auto">
          <a:xfrm>
            <a:off x="457200" y="1447800"/>
            <a:ext cx="8305800" cy="1479550"/>
          </a:xfrm>
          <a:prstGeom prst="rect">
            <a:avLst/>
          </a:prstGeom>
          <a:noFill/>
          <a:ln w="9525">
            <a:noFill/>
            <a:miter lim="800000"/>
            <a:headEnd/>
            <a:tailEnd/>
          </a:ln>
        </p:spPr>
        <p:txBody>
          <a:bodyPr>
            <a:spAutoFit/>
          </a:bodyPr>
          <a:lstStyle/>
          <a:p>
            <a:pPr algn="ctr">
              <a:spcBef>
                <a:spcPct val="50000"/>
              </a:spcBef>
            </a:pPr>
            <a:r>
              <a:rPr lang="en-US" sz="3200">
                <a:solidFill>
                  <a:srgbClr val="0000FF"/>
                </a:solidFill>
              </a:rPr>
              <a:t>Luyện tập xây dựng kết bài trong bài văn      miêu tả cây cối</a:t>
            </a:r>
          </a:p>
          <a:p>
            <a:pPr>
              <a:spcBef>
                <a:spcPct val="50000"/>
              </a:spcBef>
            </a:pPr>
            <a:endParaRPr lang="en-US" sz="1800"/>
          </a:p>
        </p:txBody>
      </p:sp>
      <p:sp>
        <p:nvSpPr>
          <p:cNvPr id="32773" name="Text Box 5"/>
          <p:cNvSpPr txBox="1">
            <a:spLocks noChangeArrowheads="1"/>
          </p:cNvSpPr>
          <p:nvPr/>
        </p:nvSpPr>
        <p:spPr bwMode="auto">
          <a:xfrm>
            <a:off x="457200" y="2667000"/>
            <a:ext cx="8229600" cy="2959100"/>
          </a:xfrm>
          <a:prstGeom prst="rect">
            <a:avLst/>
          </a:prstGeom>
          <a:noFill/>
          <a:ln w="28575">
            <a:solidFill>
              <a:schemeClr val="tx1"/>
            </a:solidFill>
            <a:miter lim="800000"/>
            <a:headEnd/>
            <a:tailEnd/>
          </a:ln>
        </p:spPr>
        <p:txBody>
          <a:bodyPr>
            <a:spAutoFit/>
          </a:bodyPr>
          <a:lstStyle/>
          <a:p>
            <a:pPr>
              <a:spcBef>
                <a:spcPct val="50000"/>
              </a:spcBef>
            </a:pPr>
            <a:r>
              <a:rPr lang="en-US" sz="3200">
                <a:solidFill>
                  <a:srgbClr val="003300"/>
                </a:solidFill>
              </a:rPr>
              <a:t>4. Em h</a:t>
            </a:r>
            <a:r>
              <a:rPr lang="en-US">
                <a:solidFill>
                  <a:srgbClr val="003300"/>
                </a:solidFill>
              </a:rPr>
              <a:t>ãy viết kết bài mở rộng cho một trong các đề tài dưới đây. </a:t>
            </a:r>
          </a:p>
          <a:p>
            <a:pPr>
              <a:spcBef>
                <a:spcPct val="50000"/>
              </a:spcBef>
            </a:pPr>
            <a:r>
              <a:rPr lang="en-US">
                <a:solidFill>
                  <a:srgbClr val="003300"/>
                </a:solidFill>
              </a:rPr>
              <a:t>a, Cây tre ở làng em.</a:t>
            </a:r>
          </a:p>
          <a:p>
            <a:pPr>
              <a:spcBef>
                <a:spcPct val="50000"/>
              </a:spcBef>
            </a:pPr>
            <a:r>
              <a:rPr lang="en-US">
                <a:solidFill>
                  <a:srgbClr val="003300"/>
                </a:solidFill>
              </a:rPr>
              <a:t>b, Cây tràm ở quê em. </a:t>
            </a:r>
          </a:p>
          <a:p>
            <a:pPr>
              <a:spcBef>
                <a:spcPct val="50000"/>
              </a:spcBef>
            </a:pPr>
            <a:r>
              <a:rPr lang="en-US">
                <a:solidFill>
                  <a:srgbClr val="003300"/>
                </a:solidFill>
              </a:rPr>
              <a:t>c, Cây đa cổ  thụ ở đầu làng. </a:t>
            </a:r>
          </a:p>
        </p:txBody>
      </p:sp>
      <p:sp>
        <p:nvSpPr>
          <p:cNvPr id="8198" name="Text Box 6"/>
          <p:cNvSpPr txBox="1">
            <a:spLocks noChangeArrowheads="1"/>
          </p:cNvSpPr>
          <p:nvPr/>
        </p:nvSpPr>
        <p:spPr bwMode="auto">
          <a:xfrm>
            <a:off x="1066800" y="4953000"/>
            <a:ext cx="2743200" cy="519113"/>
          </a:xfrm>
          <a:prstGeom prst="rect">
            <a:avLst/>
          </a:prstGeom>
          <a:noFill/>
          <a:ln w="9525">
            <a:noFill/>
            <a:miter lim="800000"/>
            <a:headEnd/>
            <a:tailEnd/>
          </a:ln>
        </p:spPr>
        <p:txBody>
          <a:bodyPr>
            <a:spAutoFit/>
          </a:bodyPr>
          <a:lstStyle/>
          <a:p>
            <a:pPr>
              <a:spcBef>
                <a:spcPct val="50000"/>
              </a:spcBef>
            </a:pPr>
            <a:endParaRPr lang="en-US"/>
          </a:p>
        </p:txBody>
      </p:sp>
      <p:sp>
        <p:nvSpPr>
          <p:cNvPr id="8199" name="Text Box 8"/>
          <p:cNvSpPr txBox="1">
            <a:spLocks noChangeArrowheads="1"/>
          </p:cNvSpPr>
          <p:nvPr/>
        </p:nvSpPr>
        <p:spPr bwMode="auto">
          <a:xfrm>
            <a:off x="6248400" y="3954463"/>
            <a:ext cx="609600" cy="519112"/>
          </a:xfrm>
          <a:prstGeom prst="rect">
            <a:avLst/>
          </a:prstGeom>
          <a:noFill/>
          <a:ln w="9525">
            <a:noFill/>
            <a:miter lim="800000"/>
            <a:headEnd/>
            <a:tailEnd/>
          </a:ln>
        </p:spPr>
        <p:txBody>
          <a:bodyPr>
            <a:spAutoFit/>
          </a:bodyPr>
          <a:lstStyle/>
          <a:p>
            <a:pPr>
              <a:spcBef>
                <a:spcPct val="50000"/>
              </a:spcBef>
            </a:pPr>
            <a:endParaRPr lang="en-US"/>
          </a:p>
        </p:txBody>
      </p:sp>
      <p:sp>
        <p:nvSpPr>
          <p:cNvPr id="8200" name="Text Box 12"/>
          <p:cNvSpPr txBox="1">
            <a:spLocks noChangeArrowheads="1"/>
          </p:cNvSpPr>
          <p:nvPr/>
        </p:nvSpPr>
        <p:spPr bwMode="auto">
          <a:xfrm>
            <a:off x="6156325" y="5856288"/>
            <a:ext cx="184150" cy="519112"/>
          </a:xfrm>
          <a:prstGeom prst="rect">
            <a:avLst/>
          </a:prstGeom>
          <a:noFill/>
          <a:ln w="9525">
            <a:noFill/>
            <a:miter lim="800000"/>
            <a:headEnd/>
            <a:tailEnd/>
          </a:ln>
        </p:spPr>
        <p:txBody>
          <a:bodyPr wrap="none">
            <a:spAutoFit/>
          </a:bodyPr>
          <a:lstStyle/>
          <a:p>
            <a:endParaRPr lang="en-US"/>
          </a:p>
        </p:txBody>
      </p:sp>
      <p:sp>
        <p:nvSpPr>
          <p:cNvPr id="32781" name="Line 13"/>
          <p:cNvSpPr>
            <a:spLocks noChangeShapeType="1"/>
          </p:cNvSpPr>
          <p:nvPr/>
        </p:nvSpPr>
        <p:spPr bwMode="auto">
          <a:xfrm>
            <a:off x="2514600" y="3200400"/>
            <a:ext cx="2971800" cy="0"/>
          </a:xfrm>
          <a:prstGeom prst="line">
            <a:avLst/>
          </a:prstGeom>
          <a:noFill/>
          <a:ln w="28575">
            <a:solidFill>
              <a:srgbClr val="FFFF00"/>
            </a:solidFill>
            <a:round/>
            <a:headEnd/>
            <a:tailEnd/>
          </a:ln>
        </p:spPr>
        <p:txBody>
          <a:bodyPr/>
          <a:lstStyle/>
          <a:p>
            <a:endParaRPr lang="en-US"/>
          </a:p>
        </p:txBody>
      </p:sp>
      <p:sp>
        <p:nvSpPr>
          <p:cNvPr id="8202" name="Text Box 14"/>
          <p:cNvSpPr txBox="1">
            <a:spLocks noChangeArrowheads="1"/>
          </p:cNvSpPr>
          <p:nvPr/>
        </p:nvSpPr>
        <p:spPr bwMode="auto">
          <a:xfrm>
            <a:off x="5867400" y="5097463"/>
            <a:ext cx="2286000" cy="519112"/>
          </a:xfrm>
          <a:prstGeom prst="rect">
            <a:avLst/>
          </a:prstGeom>
          <a:noFill/>
          <a:ln w="9525">
            <a:noFill/>
            <a:miter lim="800000"/>
            <a:headEnd/>
            <a:tailEnd/>
          </a:ln>
        </p:spPr>
        <p:txBody>
          <a:bodyPr>
            <a:spAutoFit/>
          </a:bodyPr>
          <a:lstStyle/>
          <a:p>
            <a:pPr>
              <a:spcBef>
                <a:spcPct val="50000"/>
              </a:spcBef>
            </a:pPr>
            <a:endParaRPr lang="en-US"/>
          </a:p>
        </p:txBody>
      </p:sp>
      <p:sp>
        <p:nvSpPr>
          <p:cNvPr id="32783" name="Line 15"/>
          <p:cNvSpPr>
            <a:spLocks noChangeShapeType="1"/>
          </p:cNvSpPr>
          <p:nvPr/>
        </p:nvSpPr>
        <p:spPr bwMode="auto">
          <a:xfrm>
            <a:off x="5715000" y="3205163"/>
            <a:ext cx="1219200" cy="0"/>
          </a:xfrm>
          <a:prstGeom prst="line">
            <a:avLst/>
          </a:prstGeom>
          <a:noFill/>
          <a:ln w="28575">
            <a:solidFill>
              <a:srgbClr val="FFFF00"/>
            </a:solidFill>
            <a:round/>
            <a:headEnd/>
            <a:tailEnd/>
          </a:ln>
        </p:spPr>
        <p:txBody>
          <a:bodyPr/>
          <a:lstStyle/>
          <a:p>
            <a:endParaRPr lang="en-US"/>
          </a:p>
        </p:txBody>
      </p:sp>
      <p:sp>
        <p:nvSpPr>
          <p:cNvPr id="32786" name="Line 18"/>
          <p:cNvSpPr>
            <a:spLocks noChangeShapeType="1"/>
          </p:cNvSpPr>
          <p:nvPr/>
        </p:nvSpPr>
        <p:spPr bwMode="auto">
          <a:xfrm>
            <a:off x="7086600" y="3190875"/>
            <a:ext cx="1371600" cy="0"/>
          </a:xfrm>
          <a:prstGeom prst="line">
            <a:avLst/>
          </a:prstGeom>
          <a:noFill/>
          <a:ln w="28575">
            <a:solidFill>
              <a:srgbClr val="FFFF00"/>
            </a:solidFill>
            <a:round/>
            <a:headEnd/>
            <a:tailEnd/>
          </a:ln>
        </p:spPr>
        <p:txBody>
          <a:bodyPr/>
          <a:lstStyle/>
          <a:p>
            <a:endParaRPr lang="en-US"/>
          </a:p>
        </p:txBody>
      </p:sp>
      <p:sp>
        <p:nvSpPr>
          <p:cNvPr id="8205" name="Text Box 19"/>
          <p:cNvSpPr txBox="1">
            <a:spLocks noChangeArrowheads="1"/>
          </p:cNvSpPr>
          <p:nvPr/>
        </p:nvSpPr>
        <p:spPr bwMode="auto">
          <a:xfrm>
            <a:off x="5486400" y="4724400"/>
            <a:ext cx="2133600" cy="519113"/>
          </a:xfrm>
          <a:prstGeom prst="rect">
            <a:avLst/>
          </a:prstGeom>
          <a:noFill/>
          <a:ln w="9525">
            <a:noFill/>
            <a:miter lim="800000"/>
            <a:headEnd/>
            <a:tailEnd/>
          </a:ln>
        </p:spPr>
        <p:txBody>
          <a:bodyPr>
            <a:spAutoFit/>
          </a:bodyPr>
          <a:lstStyle/>
          <a:p>
            <a:pPr>
              <a:spcBef>
                <a:spcPct val="50000"/>
              </a:spcBef>
            </a:pPr>
            <a:endParaRPr lang="en-US"/>
          </a:p>
        </p:txBody>
      </p:sp>
      <p:sp>
        <p:nvSpPr>
          <p:cNvPr id="32788" name="Line 20"/>
          <p:cNvSpPr>
            <a:spLocks noChangeShapeType="1"/>
          </p:cNvSpPr>
          <p:nvPr/>
        </p:nvSpPr>
        <p:spPr bwMode="auto">
          <a:xfrm>
            <a:off x="576263" y="3595688"/>
            <a:ext cx="2243137" cy="4762"/>
          </a:xfrm>
          <a:prstGeom prst="line">
            <a:avLst/>
          </a:prstGeom>
          <a:noFill/>
          <a:ln w="28575">
            <a:solidFill>
              <a:srgbClr val="FFFF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strips(downLeft)">
                                      <p:cBhvr>
                                        <p:cTn id="7" dur="500"/>
                                        <p:tgtEl>
                                          <p:spTgt spid="327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32781"/>
                                        </p:tgtEl>
                                        <p:attrNameLst>
                                          <p:attrName>style.visibility</p:attrName>
                                        </p:attrNameLst>
                                      </p:cBhvr>
                                      <p:to>
                                        <p:strVal val="visible"/>
                                      </p:to>
                                    </p:set>
                                    <p:animScale>
                                      <p:cBhvr>
                                        <p:cTn id="12" dur="1000" decel="50000" fill="hold">
                                          <p:stCondLst>
                                            <p:cond delay="0"/>
                                          </p:stCondLst>
                                        </p:cTn>
                                        <p:tgtEl>
                                          <p:spTgt spid="327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2781"/>
                                        </p:tgtEl>
                                        <p:attrNameLst>
                                          <p:attrName>ppt_x</p:attrName>
                                          <p:attrName>ppt_y</p:attrName>
                                        </p:attrNameLst>
                                      </p:cBhvr>
                                    </p:animMotion>
                                    <p:animEffect transition="in" filter="fade">
                                      <p:cBhvr>
                                        <p:cTn id="14" dur="1000"/>
                                        <p:tgtEl>
                                          <p:spTgt spid="3278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32783"/>
                                        </p:tgtEl>
                                        <p:attrNameLst>
                                          <p:attrName>style.visibility</p:attrName>
                                        </p:attrNameLst>
                                      </p:cBhvr>
                                      <p:to>
                                        <p:strVal val="visible"/>
                                      </p:to>
                                    </p:set>
                                    <p:animScale>
                                      <p:cBhvr>
                                        <p:cTn id="19" dur="1000" decel="50000" fill="hold">
                                          <p:stCondLst>
                                            <p:cond delay="0"/>
                                          </p:stCondLst>
                                        </p:cTn>
                                        <p:tgtEl>
                                          <p:spTgt spid="3278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2783"/>
                                        </p:tgtEl>
                                        <p:attrNameLst>
                                          <p:attrName>ppt_x</p:attrName>
                                          <p:attrName>ppt_y</p:attrName>
                                        </p:attrNameLst>
                                      </p:cBhvr>
                                    </p:animMotion>
                                    <p:animEffect transition="in" filter="fade">
                                      <p:cBhvr>
                                        <p:cTn id="21" dur="1000"/>
                                        <p:tgtEl>
                                          <p:spTgt spid="32783"/>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32786"/>
                                        </p:tgtEl>
                                        <p:attrNameLst>
                                          <p:attrName>style.visibility</p:attrName>
                                        </p:attrNameLst>
                                      </p:cBhvr>
                                      <p:to>
                                        <p:strVal val="visible"/>
                                      </p:to>
                                    </p:set>
                                    <p:animScale>
                                      <p:cBhvr>
                                        <p:cTn id="24" dur="1000" decel="50000" fill="hold">
                                          <p:stCondLst>
                                            <p:cond delay="0"/>
                                          </p:stCondLst>
                                        </p:cTn>
                                        <p:tgtEl>
                                          <p:spTgt spid="327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32786"/>
                                        </p:tgtEl>
                                        <p:attrNameLst>
                                          <p:attrName>ppt_x</p:attrName>
                                          <p:attrName>ppt_y</p:attrName>
                                        </p:attrNameLst>
                                      </p:cBhvr>
                                    </p:animMotion>
                                    <p:animEffect transition="in" filter="fade">
                                      <p:cBhvr>
                                        <p:cTn id="26" dur="1000"/>
                                        <p:tgtEl>
                                          <p:spTgt spid="32786"/>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32788"/>
                                        </p:tgtEl>
                                        <p:attrNameLst>
                                          <p:attrName>style.visibility</p:attrName>
                                        </p:attrNameLst>
                                      </p:cBhvr>
                                      <p:to>
                                        <p:strVal val="visible"/>
                                      </p:to>
                                    </p:set>
                                    <p:animScale>
                                      <p:cBhvr>
                                        <p:cTn id="29" dur="1000" decel="50000" fill="hold">
                                          <p:stCondLst>
                                            <p:cond delay="0"/>
                                          </p:stCondLst>
                                        </p:cTn>
                                        <p:tgtEl>
                                          <p:spTgt spid="327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2788"/>
                                        </p:tgtEl>
                                        <p:attrNameLst>
                                          <p:attrName>ppt_x</p:attrName>
                                          <p:attrName>ppt_y</p:attrName>
                                        </p:attrNameLst>
                                      </p:cBhvr>
                                    </p:animMotion>
                                    <p:animEffect transition="in" filter="fade">
                                      <p:cBhvr>
                                        <p:cTn id="31" dur="1000"/>
                                        <p:tgtEl>
                                          <p:spTgt spid="32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P spid="32781" grpId="0" animBg="1"/>
      <p:bldP spid="32783" grpId="0" animBg="1"/>
      <p:bldP spid="32786" grpId="0" animBg="1"/>
      <p:bldP spid="327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p>
        </p:txBody>
      </p:sp>
      <p:pic>
        <p:nvPicPr>
          <p:cNvPr id="43012" name="Picture 4" descr="A01 (2)"/>
          <p:cNvPicPr>
            <a:picLocks noChangeAspect="1" noChangeArrowheads="1"/>
          </p:cNvPicPr>
          <p:nvPr>
            <p:ph type="body" idx="1"/>
          </p:nvPr>
        </p:nvPicPr>
        <p:blipFill>
          <a:blip r:embed="rId2" cstate="print"/>
          <a:srcRect/>
          <a:stretch>
            <a:fillRect/>
          </a:stretch>
        </p:blipFill>
        <p:spPr>
          <a:xfrm>
            <a:off x="0" y="0"/>
            <a:ext cx="9144000" cy="68580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fade">
                                      <p:cBhvr>
                                        <p:cTn id="7" dur="770" decel="100000"/>
                                        <p:tgtEl>
                                          <p:spTgt spid="43012"/>
                                        </p:tgtEl>
                                      </p:cBhvr>
                                    </p:animEffect>
                                    <p:animScale>
                                      <p:cBhvr>
                                        <p:cTn id="8" dur="770" decel="100000"/>
                                        <p:tgtEl>
                                          <p:spTgt spid="43012"/>
                                        </p:tgtEl>
                                      </p:cBhvr>
                                      <p:from x="10000" y="10000"/>
                                      <p:to x="200000" y="450000"/>
                                    </p:animScale>
                                    <p:animScale>
                                      <p:cBhvr>
                                        <p:cTn id="9" dur="1230" accel="100000" fill="hold">
                                          <p:stCondLst>
                                            <p:cond delay="770"/>
                                          </p:stCondLst>
                                        </p:cTn>
                                        <p:tgtEl>
                                          <p:spTgt spid="43012"/>
                                        </p:tgtEl>
                                      </p:cBhvr>
                                      <p:from x="200000" y="450000"/>
                                      <p:to x="100000" y="100000"/>
                                    </p:animScale>
                                    <p:set>
                                      <p:cBhvr>
                                        <p:cTn id="10" dur="770" fill="hold"/>
                                        <p:tgtEl>
                                          <p:spTgt spid="43012"/>
                                        </p:tgtEl>
                                        <p:attrNameLst>
                                          <p:attrName>ppt_x</p:attrName>
                                        </p:attrNameLst>
                                      </p:cBhvr>
                                      <p:to>
                                        <p:strVal val="(0.5)"/>
                                      </p:to>
                                    </p:set>
                                    <p:anim from="(0.5)" to="(#ppt_x)" calcmode="lin" valueType="num">
                                      <p:cBhvr>
                                        <p:cTn id="11" dur="1230" accel="100000" fill="hold">
                                          <p:stCondLst>
                                            <p:cond delay="770"/>
                                          </p:stCondLst>
                                        </p:cTn>
                                        <p:tgtEl>
                                          <p:spTgt spid="43012"/>
                                        </p:tgtEl>
                                        <p:attrNameLst>
                                          <p:attrName>ppt_x</p:attrName>
                                        </p:attrNameLst>
                                      </p:cBhvr>
                                    </p:anim>
                                    <p:set>
                                      <p:cBhvr>
                                        <p:cTn id="12" dur="770" fill="hold"/>
                                        <p:tgtEl>
                                          <p:spTgt spid="43012"/>
                                        </p:tgtEl>
                                        <p:attrNameLst>
                                          <p:attrName>ppt_y</p:attrName>
                                        </p:attrNameLst>
                                      </p:cBhvr>
                                      <p:to>
                                        <p:strVal val="(#ppt_y+0.4)"/>
                                      </p:to>
                                    </p:set>
                                    <p:anim from="(#ppt_y+0.4)" to="(#ppt_y)" calcmode="lin" valueType="num">
                                      <p:cBhvr>
                                        <p:cTn id="13" dur="1230" accel="100000" fill="hold">
                                          <p:stCondLst>
                                            <p:cond delay="770"/>
                                          </p:stCondLst>
                                        </p:cTn>
                                        <p:tgtEl>
                                          <p:spTgt spid="4301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smtClean="0"/>
          </a:p>
        </p:txBody>
      </p:sp>
      <p:sp>
        <p:nvSpPr>
          <p:cNvPr id="10243" name="Rectangle 3"/>
          <p:cNvSpPr>
            <a:spLocks noGrp="1" noChangeArrowheads="1"/>
          </p:cNvSpPr>
          <p:nvPr>
            <p:ph type="body" idx="1"/>
          </p:nvPr>
        </p:nvSpPr>
        <p:spPr/>
        <p:txBody>
          <a:bodyPr/>
          <a:lstStyle/>
          <a:p>
            <a:pPr eaLnBrk="1" hangingPunct="1"/>
            <a:endParaRPr lang="en-US" smtClean="0"/>
          </a:p>
        </p:txBody>
      </p:sp>
      <p:pic>
        <p:nvPicPr>
          <p:cNvPr id="41988" name="Picture 4" descr="images[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 from="(-#ppt_w/2)" to="(#ppt_x)" calcmode="lin" valueType="num">
                                      <p:cBhvr>
                                        <p:cTn id="7" dur="600" fill="hold">
                                          <p:stCondLst>
                                            <p:cond delay="0"/>
                                          </p:stCondLst>
                                        </p:cTn>
                                        <p:tgtEl>
                                          <p:spTgt spid="41988"/>
                                        </p:tgtEl>
                                        <p:attrNameLst>
                                          <p:attrName>ppt_x</p:attrName>
                                        </p:attrNameLst>
                                      </p:cBhvr>
                                    </p:anim>
                                    <p:anim from="0" to="-1.0" calcmode="lin" valueType="num">
                                      <p:cBhvr>
                                        <p:cTn id="8" dur="200" decel="50000" autoRev="1" fill="hold">
                                          <p:stCondLst>
                                            <p:cond delay="600"/>
                                          </p:stCondLst>
                                        </p:cTn>
                                        <p:tgtEl>
                                          <p:spTgt spid="41988"/>
                                        </p:tgtEl>
                                        <p:attrNameLst>
                                          <p:attrName>xshear</p:attrName>
                                        </p:attrNameLst>
                                      </p:cBhvr>
                                    </p:anim>
                                    <p:animScale>
                                      <p:cBhvr>
                                        <p:cTn id="9" dur="200" decel="100000" autoRev="1" fill="hold">
                                          <p:stCondLst>
                                            <p:cond delay="600"/>
                                          </p:stCondLst>
                                        </p:cTn>
                                        <p:tgtEl>
                                          <p:spTgt spid="41988"/>
                                        </p:tgtEl>
                                      </p:cBhvr>
                                      <p:from x="100000" y="100000"/>
                                      <p:to x="80000" y="100000"/>
                                    </p:animScale>
                                    <p:anim by="(#ppt_h/3+#ppt_w*0.1)" calcmode="lin" valueType="num">
                                      <p:cBhvr additive="sum">
                                        <p:cTn id="10" dur="200" decel="100000" autoRev="1" fill="hold">
                                          <p:stCondLst>
                                            <p:cond delay="600"/>
                                          </p:stCondLst>
                                        </p:cTn>
                                        <p:tgtEl>
                                          <p:spTgt spid="4198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549</TotalTime>
  <Words>570</Words>
  <Application>Microsoft Office PowerPoint</Application>
  <PresentationFormat>On-screen Show (4:3)</PresentationFormat>
  <Paragraphs>43</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Default Design</vt:lpstr>
      <vt:lpstr>Slide 1</vt:lpstr>
      <vt:lpstr>Slide 2</vt:lpstr>
      <vt:lpstr>Slide 3</vt:lpstr>
      <vt:lpstr>Slide 4</vt:lpstr>
      <vt:lpstr>Slide 5</vt:lpstr>
      <vt:lpstr>Thứ tư ngày 18 tháng  năm 2009      Tập làm văn:</vt:lpstr>
      <vt:lpstr>      Tập làm văn:</vt:lpstr>
      <vt:lpstr>Slide 8</vt:lpstr>
      <vt:lpstr>Slide 9</vt:lpstr>
      <vt:lpstr>Slide 10</vt:lpstr>
      <vt:lpstr>      Tập làm văn:</vt:lpstr>
      <vt:lpstr>      Tập làm văn:</vt:lpstr>
      <vt:lpstr>      Tập làm văn:</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vhc</dc:creator>
  <cp:lastModifiedBy>CSTeam</cp:lastModifiedBy>
  <cp:revision>72</cp:revision>
  <dcterms:created xsi:type="dcterms:W3CDTF">2008-03-10T13:22:48Z</dcterms:created>
  <dcterms:modified xsi:type="dcterms:W3CDTF">2016-06-30T01:56:46Z</dcterms:modified>
</cp:coreProperties>
</file>